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52"/>
  </p:notesMasterIdLst>
  <p:sldIdLst>
    <p:sldId id="256" r:id="rId2"/>
    <p:sldId id="258" r:id="rId3"/>
    <p:sldId id="355" r:id="rId4"/>
    <p:sldId id="260" r:id="rId5"/>
    <p:sldId id="261" r:id="rId6"/>
    <p:sldId id="262" r:id="rId7"/>
    <p:sldId id="263" r:id="rId8"/>
    <p:sldId id="259" r:id="rId9"/>
    <p:sldId id="264" r:id="rId10"/>
    <p:sldId id="320" r:id="rId11"/>
    <p:sldId id="265" r:id="rId12"/>
    <p:sldId id="266" r:id="rId13"/>
    <p:sldId id="267" r:id="rId14"/>
    <p:sldId id="344" r:id="rId15"/>
    <p:sldId id="268" r:id="rId16"/>
    <p:sldId id="269" r:id="rId17"/>
    <p:sldId id="270" r:id="rId18"/>
    <p:sldId id="343" r:id="rId19"/>
    <p:sldId id="271" r:id="rId20"/>
    <p:sldId id="272" r:id="rId21"/>
    <p:sldId id="326" r:id="rId22"/>
    <p:sldId id="321" r:id="rId23"/>
    <p:sldId id="322" r:id="rId24"/>
    <p:sldId id="323" r:id="rId25"/>
    <p:sldId id="324" r:id="rId26"/>
    <p:sldId id="353" r:id="rId27"/>
    <p:sldId id="354" r:id="rId28"/>
    <p:sldId id="356" r:id="rId29"/>
    <p:sldId id="357" r:id="rId30"/>
    <p:sldId id="325" r:id="rId31"/>
    <p:sldId id="332" r:id="rId32"/>
    <p:sldId id="342" r:id="rId33"/>
    <p:sldId id="358" r:id="rId34"/>
    <p:sldId id="336" r:id="rId35"/>
    <p:sldId id="337" r:id="rId36"/>
    <p:sldId id="338" r:id="rId37"/>
    <p:sldId id="340" r:id="rId38"/>
    <p:sldId id="339" r:id="rId39"/>
    <p:sldId id="335" r:id="rId40"/>
    <p:sldId id="348" r:id="rId41"/>
    <p:sldId id="349" r:id="rId42"/>
    <p:sldId id="350" r:id="rId43"/>
    <p:sldId id="329" r:id="rId44"/>
    <p:sldId id="330" r:id="rId45"/>
    <p:sldId id="327" r:id="rId46"/>
    <p:sldId id="328" r:id="rId47"/>
    <p:sldId id="341" r:id="rId48"/>
    <p:sldId id="351" r:id="rId49"/>
    <p:sldId id="352" r:id="rId50"/>
    <p:sldId id="319" r:id="rId51"/>
  </p:sldIdLst>
  <p:sldSz cx="12192000" cy="6858000"/>
  <p:notesSz cx="6858000" cy="9144000"/>
  <p:embeddedFontLst>
    <p:embeddedFont>
      <p:font typeface="Calibri" panose="020F0502020204030204" pitchFamily="34" charset="0"/>
      <p:regular r:id="rId53"/>
      <p:bold r:id="rId54"/>
      <p:italic r:id="rId55"/>
      <p:boldItalic r:id="rId56"/>
    </p:embeddedFont>
    <p:embeddedFont>
      <p:font typeface="Roboto" panose="02000000000000000000" pitchFamily="2" charset="0"/>
      <p:regular r:id="rId57"/>
      <p:bold r:id="rId58"/>
      <p:italic r:id="rId59"/>
      <p:boldItalic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114" y="7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3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1.fntdata"/><Relationship Id="rId58" Type="http://schemas.openxmlformats.org/officeDocument/2006/relationships/font" Target="fonts/font6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4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2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5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60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8539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b63890632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b63890632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g1b63890632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0fea6647c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20fea6647c2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g20fea6647c2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0fea6647c2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0fea6647c2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g20fea6647c2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0fea6647c2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0fea6647c2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g20fea6647c2_0_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88237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0fea6647c2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0fea6647c2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g20fea6647c2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0fea6647c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0fea6647c2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g20fea6647c2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0fea6647c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0fea6647c2_0_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g20fea6647c2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256357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0fea6647c2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0fea6647c2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g20fea6647c2_0_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566303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37244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631061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755467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873969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180530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23709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0264426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951971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600371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343212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485922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359612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76552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502718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7212571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8706779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095906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223897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2525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200" name="Google Shape;200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059813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85442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37074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7882944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8481623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4409162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1590742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061791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45988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b63890632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b638906324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1b638906324_0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49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313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5eedd17d1_2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9" name="Google Shape;219;g75eedd17d1_2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50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1" name="Google Shape;741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742" name="Google Shape;742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46" name="Google Shape;24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5" name="Google Shape;265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2" name="Google Shape;272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0" name="Google Shape;170;p21"/>
          <p:cNvSpPr/>
          <p:nvPr/>
        </p:nvSpPr>
        <p:spPr>
          <a:xfrm>
            <a:off x="152400" y="15240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19666" y="0"/>
            <a:ext cx="11472334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Схема распределения</a:t>
            </a:r>
            <a:endParaRPr lang="en-US" sz="44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4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</a:t>
            </a:r>
            <a:r>
              <a:rPr lang="en-US" sz="4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read mirror</a:t>
            </a:r>
            <a:endParaRPr sz="28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80154B6-923A-4CE4-8900-2525ECBE6D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833" y="1654811"/>
            <a:ext cx="11472334" cy="713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102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75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0"/>
          <p:cNvSpPr txBox="1"/>
          <p:nvPr/>
        </p:nvSpPr>
        <p:spPr>
          <a:xfrm>
            <a:off x="719700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Подготовка хостов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Greenplum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ч.1</a:t>
            </a:r>
            <a:endParaRPr lang="en-US" sz="45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30"/>
          <p:cNvSpPr txBox="1"/>
          <p:nvPr/>
        </p:nvSpPr>
        <p:spPr>
          <a:xfrm>
            <a:off x="3869100" y="7360975"/>
            <a:ext cx="5571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79DF6F-B0B8-4004-88DE-06AFFDF4FAEE}"/>
              </a:ext>
            </a:extLst>
          </p:cNvPr>
          <p:cNvSpPr txBox="1"/>
          <p:nvPr/>
        </p:nvSpPr>
        <p:spPr>
          <a:xfrm>
            <a:off x="145099" y="1319439"/>
            <a:ext cx="11770675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Установка </a:t>
            </a:r>
            <a:r>
              <a:rPr lang="ru-RU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hostname</a:t>
            </a:r>
            <a:endParaRPr lang="ru-RU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root@localhost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~]#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hostnamectl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set-hostname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gp61m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1.local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root@localhost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~]#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hostnamectl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gp61m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1.local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root@localhost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~]#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gp61m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1.local</a:t>
            </a:r>
          </a:p>
          <a:p>
            <a:endParaRPr lang="ru-RU" sz="1200" dirty="0"/>
          </a:p>
          <a:p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Правка /</a:t>
            </a:r>
            <a:r>
              <a:rPr lang="ru-RU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ru-RU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default</a:t>
            </a:r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ru-RU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grub</a:t>
            </a:r>
            <a:endParaRPr lang="ru-RU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GRUB_TIMEOUT=3</a:t>
            </a:r>
          </a:p>
          <a:p>
            <a:pPr lvl="2"/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GRUB_DISTRIBUTOR="$(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's,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release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.*$,,g'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system-release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)"</a:t>
            </a:r>
          </a:p>
          <a:p>
            <a:pPr lvl="2"/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GRUB_DEFAULT=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saved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GRUB_DISABLE_SUBMENU=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2"/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GRUB_TERMINAL_OUTPUT="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console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lvl="2"/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GRUB_CMDLINE_LINUX="rd.lvm.lv=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rhel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root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rd.lvm.lv=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rhel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swap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ipv6.disable=1"</a:t>
            </a:r>
          </a:p>
          <a:p>
            <a:pPr lvl="2"/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GRUB_DISABLE_RECOVERY="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endParaRPr lang="ru-RU" sz="1200" dirty="0"/>
          </a:p>
          <a:p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Выключение SELINUX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SELINUX=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disabled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Правка /</a:t>
            </a:r>
            <a:r>
              <a:rPr lang="ru-RU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ru-RU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hosts</a:t>
            </a:r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ru-RU" sz="1200" b="1" dirty="0" err="1">
                <a:latin typeface="Calibri" panose="020F0502020204030204" pitchFamily="34" charset="0"/>
                <a:cs typeface="Calibri" panose="020F0502020204030204" pitchFamily="34" charset="0"/>
              </a:rPr>
              <a:t>согласнов</a:t>
            </a:r>
            <a:r>
              <a:rPr lang="ru-RU" sz="1200" b="1" dirty="0">
                <a:latin typeface="Calibri" panose="020F0502020204030204" pitchFamily="34" charset="0"/>
                <a:cs typeface="Calibri" panose="020F0502020204030204" pitchFamily="34" charset="0"/>
              </a:rPr>
              <a:t> схеме кластера</a:t>
            </a:r>
          </a:p>
          <a:p>
            <a:endParaRPr lang="ru-RU" sz="1200" dirty="0"/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# Master-1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192.168.200.11		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gp61m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1.local                  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gp61m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# Master-2 (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192.168.200.12		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gp61m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2.local                  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gp61m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# Segment-01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192.168.200.21		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gp61s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1.local                  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gp61s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# Segment-02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192.168.200.22		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gp61s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2.local                  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gp61s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sz="1200" dirty="0"/>
          </a:p>
          <a:p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3371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1"/>
          <p:cNvSpPr txBox="1"/>
          <p:nvPr/>
        </p:nvSpPr>
        <p:spPr>
          <a:xfrm>
            <a:off x="625642" y="96725"/>
            <a:ext cx="10928183" cy="807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Подготовка хостов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Greenplum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ч.2</a:t>
            </a:r>
            <a:endParaRPr lang="en-US" sz="45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31"/>
          <p:cNvSpPr txBox="1"/>
          <p:nvPr/>
        </p:nvSpPr>
        <p:spPr>
          <a:xfrm>
            <a:off x="0" y="1356436"/>
            <a:ext cx="11770894" cy="5124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spAutoFit/>
          </a:bodyPr>
          <a:lstStyle/>
          <a:p>
            <a:r>
              <a:rPr lang="ru-RU" b="1" dirty="0">
                <a:latin typeface="Calibri"/>
                <a:ea typeface="Calibri"/>
                <a:cs typeface="Calibri"/>
                <a:sym typeface="Calibri"/>
              </a:rPr>
              <a:t>Тюнинг параметров хоста согласно документации </a:t>
            </a:r>
            <a:r>
              <a:rPr lang="en-US" b="1" dirty="0">
                <a:latin typeface="Calibri"/>
                <a:ea typeface="Calibri"/>
                <a:cs typeface="Calibri"/>
                <a:sym typeface="Calibri"/>
              </a:rPr>
              <a:t>Pivotal</a:t>
            </a:r>
          </a:p>
          <a:p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sysctl.d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]# vi 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etc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sysctl.d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/50-greenplum.conf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#kernel.shmmax = 500000000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kernel.shmmni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4096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#kernel.shmall = 4000000000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kernel.sem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500 1024000 200 4096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kernel.sysrq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1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kernel.core_uses_pid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1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kernel.msgmnb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65536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kernel.msgmax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65536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#kernel.msgmni = 2048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net.ipv4.tcp_syncookies = 1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net.ipv4.conf.default.accept_source_route = 0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net.ipv4.tcp_tw_recycle = 1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net.ipv4.tcp_max_syn_backlog = 4096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net.ipv4.conf.all.arp_filter = 1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net.ipv4.ip_local_port_range = 10000 65535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net.core.netdev_max_backlog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10000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net.core.rmem_max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2097152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net.core.wmem_max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2097152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vm.overcommit_memory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2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vm.swappiness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10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vm.dirty_expire_centisecs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500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vm.dirty_writeback_centisecs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100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vm.dirty_background_ratio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0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vm.dirty_ratio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0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vm.dirty_background_bytes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1610612736</a:t>
            </a:r>
          </a:p>
          <a:p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vm.dirty_bytes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 4294967296</a:t>
            </a:r>
            <a:endParaRPr sz="11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  <p:sp>
        <p:nvSpPr>
          <p:cNvPr id="5" name="Google Shape;295;p31">
            <a:extLst>
              <a:ext uri="{FF2B5EF4-FFF2-40B4-BE49-F238E27FC236}">
                <a16:creationId xmlns:a16="http://schemas.microsoft.com/office/drawing/2014/main" id="{065D9954-25D0-4706-8DFF-9F17891F3766}"/>
              </a:ext>
            </a:extLst>
          </p:cNvPr>
          <p:cNvSpPr txBox="1"/>
          <p:nvPr/>
        </p:nvSpPr>
        <p:spPr>
          <a:xfrm>
            <a:off x="5487108" y="1356436"/>
            <a:ext cx="6220325" cy="2046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spAutoFit/>
          </a:bodyPr>
          <a:lstStyle/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vi 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etc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/security/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limits.conf</a:t>
            </a:r>
            <a:endParaRPr lang="en-US" sz="11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* soft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nofile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65536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* hard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nofile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65536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* soft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nproc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131072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* hard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nproc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131072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* soft   core    unlimited</a:t>
            </a:r>
          </a:p>
          <a:p>
            <a:endParaRPr lang="en-US" sz="11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endParaRPr lang="en-US" sz="11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vi 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etc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/security/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limits.d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/20-nproc.conf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*          soft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nproc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  unlimited</a:t>
            </a:r>
          </a:p>
          <a:p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root       soft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nproc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  unlimited</a:t>
            </a:r>
            <a:endParaRPr sz="10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3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3371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Подготовка хостов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Greenplum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ч.3</a:t>
            </a:r>
            <a:endParaRPr lang="en-US" sz="45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32"/>
          <p:cNvSpPr txBox="1"/>
          <p:nvPr/>
        </p:nvSpPr>
        <p:spPr>
          <a:xfrm>
            <a:off x="94053" y="1197972"/>
            <a:ext cx="12003825" cy="5539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Создание раздела для данных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/]# cat /proc/partitions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major minor  #blocks  name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8        0   67108864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sda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8        1    1048576 sda1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8        2   66059264 sda2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8       16  134217728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sdb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...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/]#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fdisk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-l /dev/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sdb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Device Boot      Start         End      Blocks   Id  System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/dev/sdb1            2048   268435455   134216704   8e  Linux LVM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/]#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pvcreate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/dev/sdb1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Physical volume "/dev/sdb1" successfully created.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/]#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vgcreate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-s 16M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vgdata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/dev/sdb1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Volume group "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vgdata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" successfully created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/]#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lvcreate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-l 4098 -n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lvdata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vgdata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Logical volume "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lvdata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" created.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/]#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mkfs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-t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xfs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/dev/mapper/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vgdata-lvdata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meta-data=/dev/mapper/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vgdata-lvdata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isize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=512 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agcount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=4,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agsize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=4196352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blks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      =                    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sectsz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=512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attr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=2, projid32bit=1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      =                    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crc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=1     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finobt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=0, sparse=0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data     =                    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bsize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=4096   blocks=16785408,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imaxpct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=25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      =                    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sunit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=0   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swidth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=0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blks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naming   =version 2           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bsize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=4096   ascii-ci=0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ftype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log      =internal log        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bsize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=4096   blocks=8196, version=2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      =                    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sectsz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=512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sunit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=0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blks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, lazy-count=1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realtime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=none                  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extsz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=4096   blocks=0,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rtextents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=0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3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3371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2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Подготовка хостов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Greenplum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ч.4</a:t>
            </a:r>
            <a:endParaRPr lang="en-US" sz="45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32"/>
          <p:cNvSpPr txBox="1"/>
          <p:nvPr/>
        </p:nvSpPr>
        <p:spPr>
          <a:xfrm>
            <a:off x="94053" y="1197972"/>
            <a:ext cx="12003825" cy="5170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Установка нужных пакетов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~]#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mkdir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mnt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~]# mount /dev/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mnt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~]# find 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mnt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| grep net-tools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mnt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/Packages/net-tools-2.0-0.24.20131004git.el7.x86_64.rpm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~]# rpm -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ihv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mnt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/Packages/net-tools-2.0-0.24.20131004git.el7.x86_64.rpm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~]# rpm -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ihv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mnt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/Packages/ntpdate-4.2.6p5-28.el7.x86_64.rpm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~]# rpm -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ihv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mnt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/Packages/unzip-6.0-19.el7.x86_64.rpm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]# yum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groupinstall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java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[root@gpm2 ~]# yum install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wget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[root@gpm2 ~]# yum install php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]# yum install java-1.8.0-openjdk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]# java -version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openjdk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version "1.8.0_181"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OpenJDK Runtime Environment (build 1.8.0_181-b13)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OpenJDK 64-Bit Server VM (build 25.181-b13, mixed mode)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]# yum install xorg-x11-xauth xorg-x11-fonts-* xorg-x11-utils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]# yum install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xclock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cdrom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]# yum install telnet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Выключение </a:t>
            </a:r>
            <a:r>
              <a:rPr lang="en-US" b="1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firewall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~]#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systemctl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disable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firewalld.service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Removed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symlink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etc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systemd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/system/multi-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user.target.wants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firewalld.service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Removed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symlink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etc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systemd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/system/dbus-org.fedoraproject.FirewallD1.service.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[root@gpm1 ~]#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systemctl</a:t>
            </a:r>
            <a:r>
              <a:rPr lang="en-US" sz="12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stop </a:t>
            </a:r>
            <a:r>
              <a:rPr lang="en-US" sz="12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firewalld.service</a:t>
            </a:r>
            <a:endParaRPr lang="en-US"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4952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3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3371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3"/>
          <p:cNvSpPr txBox="1"/>
          <p:nvPr/>
        </p:nvSpPr>
        <p:spPr>
          <a:xfrm>
            <a:off x="842211" y="193450"/>
            <a:ext cx="10001114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5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Установка </a:t>
            </a:r>
            <a:r>
              <a:rPr lang="en-US" sz="45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GP</a:t>
            </a:r>
            <a:endParaRPr dirty="0"/>
          </a:p>
        </p:txBody>
      </p:sp>
      <p:sp>
        <p:nvSpPr>
          <p:cNvPr id="311" name="Google Shape;311;p33"/>
          <p:cNvSpPr txBox="1"/>
          <p:nvPr/>
        </p:nvSpPr>
        <p:spPr>
          <a:xfrm>
            <a:off x="73075" y="1195100"/>
            <a:ext cx="12192000" cy="5355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distr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]# unzip greenplum-db-6.24.3-rhel7-x86_64.zip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distr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]# rm greenplum-db-6.24.3-rhel7-x86_64.zip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distr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]# /bin/bash greenplum-db-6.24.3-rhel7-x86_64.bin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-- we may use all defaults, install to /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usr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/local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-- run gp61seginstall as root to copy the Greenplum DB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-- from the current host to all other cluster nodes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b="1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Создаем </a:t>
            </a:r>
            <a:r>
              <a:rPr lang="en-US" b="1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hostfiles</a:t>
            </a:r>
            <a:r>
              <a:rPr lang="en-US" b="1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(</a:t>
            </a:r>
            <a:r>
              <a:rPr lang="ru-RU" b="1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для </a:t>
            </a:r>
            <a:r>
              <a:rPr lang="en-US" b="1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gp61ssh)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cd /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usr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/local/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greenplum-db</a:t>
            </a:r>
            <a:endParaRPr lang="en-US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vi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hosts_all</a:t>
            </a:r>
            <a:endParaRPr lang="en-US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gp61m1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gp61m2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gp61s1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gp61s2</a:t>
            </a:r>
            <a:endParaRPr lang="ru-RU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local]#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chown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-R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gpadmin:gpadmin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usr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/local/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greenplum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*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[root@gp61m1 local]# ls -la /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usr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/local/ | grep green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lrwxrwxrwx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1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21 Jul 15 16:25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greenplum-db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-&gt; ./greenplum-db-6.24.3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drwxr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-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xr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-x  11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202 Jul 15 16:28 greenplum-db-6.24.3</a:t>
            </a:r>
            <a:endParaRPr lang="ru-RU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# . /usr/local/greenplum-db/greenplum_path.sh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# cd /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usr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/local/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greenplum-db</a:t>
            </a:r>
            <a:endParaRPr lang="en-US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# gp61seginstall -f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hosts_all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-u </a:t>
            </a:r>
            <a:r>
              <a:rPr lang="en-US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-p qweasd98</a:t>
            </a:r>
            <a:endParaRPr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Google Shape;317;p3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3371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34"/>
          <p:cNvSpPr txBox="1"/>
          <p:nvPr/>
        </p:nvSpPr>
        <p:spPr>
          <a:xfrm>
            <a:off x="733926" y="193450"/>
            <a:ext cx="11458074" cy="807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5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Создаем конфигурацию для </a:t>
            </a:r>
            <a:r>
              <a:rPr lang="en-US" sz="45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gpinitsystem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3452F9-066E-47C4-BAA0-D8DEF1EEA746}"/>
              </a:ext>
            </a:extLst>
          </p:cNvPr>
          <p:cNvSpPr txBox="1"/>
          <p:nvPr/>
        </p:nvSpPr>
        <p:spPr>
          <a:xfrm>
            <a:off x="87395" y="1336119"/>
            <a:ext cx="10346389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ARRAY_NAME="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AlexG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Greenplum Data Platform 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SEG_PREFIX=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gp61s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eg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PORT_BASE=6000</a:t>
            </a: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-a DATA_DIRECTORY=(/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primary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primary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MASTER_HOSTNAME=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gp61m1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MASTER_DIRECTORY=/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MASTER_PORT=5432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TRUSTED_SHELL=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CHECK_POINT_SEGMENTS=8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ENCODING=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UNICODE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MIRROR_PORT_BASE=7000</a:t>
            </a: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declare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-a MIRROR_DATA_DIRECTORY=(/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mirror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mirror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DATABASE_NAME=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MASTER_MAX_CONNECT=50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Google Shape;325;p3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3371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5"/>
          <p:cNvSpPr txBox="1"/>
          <p:nvPr/>
        </p:nvSpPr>
        <p:spPr>
          <a:xfrm>
            <a:off x="812525" y="193450"/>
            <a:ext cx="10030800" cy="807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500" b="1" dirty="0">
                <a:solidFill>
                  <a:schemeClr val="lt1"/>
                </a:solidFill>
                <a:latin typeface="Roboto"/>
                <a:ea typeface="Roboto"/>
                <a:sym typeface="Roboto"/>
              </a:rPr>
              <a:t>Запуск инициализации </a:t>
            </a:r>
            <a:endParaRPr dirty="0"/>
          </a:p>
        </p:txBody>
      </p:sp>
      <p:sp>
        <p:nvSpPr>
          <p:cNvPr id="327" name="Google Shape;327;p35"/>
          <p:cNvSpPr txBox="1"/>
          <p:nvPr/>
        </p:nvSpPr>
        <p:spPr>
          <a:xfrm>
            <a:off x="0" y="1286100"/>
            <a:ext cx="11205300" cy="57707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[gpadmin@gp61m1 ~]$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gpinitsystem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--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hgssh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-f /data/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distr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hosta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-e 'ls -la 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data'mkdir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/data/primary;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mkdir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/data/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mirror'master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'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initsystem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-c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gpconfigs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gpinitsystem_config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-h /data/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distr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hosta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-s gp61m2 --mirror-mode=spread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20230819:18:01:58:003538 gpinitsystem:gp61m1:gpadmin-[INFO]:-Checking configuration parameters, please wait...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gpinitsystem:gp61m1:gpadmin-[INFO]:-Greenplum Database Creation Parameters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gpinitsystem:gp61m1:gpadmin-[INFO]:---------------------------------------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gpinitsystem:gp61m1:gpadmin-[INFO]:-Master Configuration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gpinitsystem:gp61m1:gpadmin-[INFO]:---------------------------------------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gpinitsystem:gp61m1:gpadmin-[INFO]:----------------------------------------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gpinitsystem:gp61m1:gpadmin-[INFO]:-Greenplum Primary Segment Configuration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gpinitsystem:gp61m1:gpadmin-[INFO]:----------------------------------------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gpinitsystem:gp61m1:gpadmin-[INFO]:-gp61m1.local 6000 gp61m1 /data/primary/gpseg0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gpinitsystem:gp61m1:gpadmin-[INFO]:-gp61m1.local 6001 gp61m1 /data/primary/gpseg1 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gpinitsystem:gp61m1:gpadmin-[INFO]:-gp61m2.local 6000 gp61m2 /data/primary/gpseg2 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gpinitsystem:gp61m1:gpadmin-[INFO]:-gp61m2.local 6001 gp61m2 /data/primary/gpseg3 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gpinitsystem:gp61m1:gpadmin-[INFO]:-gp61s1.local 6000 gp61s1 /data/primary/gpseg4 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gpinitsystem:gp61m1:gpadmin-[INFO]:-gp61s1.local 6001 gp61s1 /data/primary/gpseg5 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gpinitsystem:gp61m1:gpadmin-[INFO]:-gp61s2.local 6000 gp61s2 /data/primary/gpseg6 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gpinitsystem:gp61m1:gpadmin-[INFO]:-gp61s2.local 6001 gp61s2 /data/primary/gpseg7 9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gpinitsystem:gp61m1:gpadmin-[INFO]:---------------------------------------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gpinitsystem:gp61m1:gpadmin-[INFO]:-Greenplum Mirror Segment Configuration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gpinitsystem:gp61m1:gpadmin-[INFO]:---------------------------------------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gpinitsystem:gp61m1:gpadmin-[INFO]:-gp61m2.local 7000 gp61m2 /data/mirror/gpseg0 10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gpinitsystem:gp61m1:gpadmin-[INFO]:-gp61s1.local 7001 gp61s1 /data/mirror/gpseg1 11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gpinitsystem:gp61m1:gpadmin-[INFO]:-gp61s1.local 7000 gp61s1 /data/mirror/gpseg2 12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gpinitsystem:gp61m1:gpadmin-[INFO]:-gp61s2.local 7001 gp61s2 /data/mirror/gpseg3 13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gpinitsystem:gp61m1:gpadmin-[INFO]:-gp61s2.local 7000 gp61s2 /data/mirror/gpseg4 14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gpinitsystem:gp61m1:gpadmin-[INFO]:-gp61m1.local 7001 gp61m1 /data/mirror/gpseg5 15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gpinitsystem:gp61m1:gpadmin-[INFO]:-gp61m1.local 7000 gp61m1 /data/mirror/gpseg6 16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20230819:18:02:15:003538 gpinitsystem:gp61m1:gpadmin-[INFO]:-gp61m2.local 7001 gp61m2 /data/mirror/gpseg7 17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20230819:18:03:09:003538 gpinitsystem:gp61m1:gpadmin-[WARN]:-*******************************************************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20230819:18:03:09:003538 gpinitsystem:gp61m1:gpadmin-[INFO]:-Greenplum Database instance successfully created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20230819:18:03:09:003538 gpinitsystem:gp61m1:gpadmin-[INFO]:-------------------------------------------------------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после установки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B19FD2-57EC-476D-9EE0-96583BDE7187}"/>
              </a:ext>
            </a:extLst>
          </p:cNvPr>
          <p:cNvSpPr txBox="1"/>
          <p:nvPr/>
        </p:nvSpPr>
        <p:spPr>
          <a:xfrm>
            <a:off x="0" y="1568222"/>
            <a:ext cx="1206500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~]$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gpstate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–a</a:t>
            </a:r>
          </a:p>
          <a:p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Obtaining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details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Gathering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Greenplum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instance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summary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gpstate:gp61m1:gpadmin-[INFO]:-----------------------------------------------------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Master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instance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= Active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Master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= gp61m2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=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passive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instance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metadata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= 16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gpstate:gp61m1:gpadmin-[INFO]:-----------------------------------------------------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Primary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gpstate:gp61m1:gpadmin-[INFO]:-----------------------------------------------------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primary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primary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   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primary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failures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                = 0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missing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= 0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missing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= 0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lock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missing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= 0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lock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processes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missing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= 0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processes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gpstate:gp61m1:gpadmin-[INFO]:-----------------------------------------------------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Mirror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gpstate:gp61m1:gpadmin-[INFO]:-----------------------------------------------------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mirror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mirror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    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mirror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failures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                 = 0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missing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= 0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missing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= 0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PIDs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lock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missing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= 0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lock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processes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missing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= 0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processes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found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mirror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primary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= 0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   Total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mirror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mirror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segments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= 8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20230830:09:50:16:002848 gpstate:gp61m1:gpadmin-[INFO]:-----------------------------------------------------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~]$ [gpadmin@gp61m1 ~]$ </a:t>
            </a:r>
          </a:p>
        </p:txBody>
      </p:sp>
    </p:spTree>
    <p:extLst>
      <p:ext uri="{BB962C8B-B14F-4D97-AF65-F5344CB8AC3E}">
        <p14:creationId xmlns:p14="http://schemas.microsoft.com/office/powerpoint/2010/main" val="536539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3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0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6"/>
          <p:cNvSpPr txBox="1"/>
          <p:nvPr/>
        </p:nvSpPr>
        <p:spPr>
          <a:xfrm>
            <a:off x="812525" y="193450"/>
            <a:ext cx="100308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5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Правка .</a:t>
            </a:r>
            <a:r>
              <a:rPr lang="en-US" sz="45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bashrc</a:t>
            </a:r>
            <a:r>
              <a:rPr lang="en-US" sz="45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45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 </a:t>
            </a:r>
            <a:r>
              <a:rPr lang="en-US" sz="45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pg_hba.conf</a:t>
            </a:r>
            <a:r>
              <a:rPr lang="ru-RU" sz="45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</a:t>
            </a:r>
            <a:endParaRPr lang="ru-RU" dirty="0"/>
          </a:p>
        </p:txBody>
      </p:sp>
      <p:sp>
        <p:nvSpPr>
          <p:cNvPr id="335" name="Google Shape;335;p36"/>
          <p:cNvSpPr txBox="1"/>
          <p:nvPr/>
        </p:nvSpPr>
        <p:spPr>
          <a:xfrm>
            <a:off x="145100" y="1195100"/>
            <a:ext cx="11472000" cy="5524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b="1" dirty="0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Правка </a:t>
            </a:r>
            <a:r>
              <a:rPr lang="en-US" b="1" dirty="0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.</a:t>
            </a:r>
            <a:r>
              <a:rPr lang="en-US" b="1" dirty="0" err="1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bashrc</a:t>
            </a:r>
            <a:r>
              <a:rPr lang="en-US" b="1" dirty="0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</a:t>
            </a:r>
            <a:r>
              <a:rPr lang="ru-RU" b="1" dirty="0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и копирование на </a:t>
            </a:r>
            <a:r>
              <a:rPr lang="en-US" b="1" dirty="0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standby</a:t>
            </a:r>
            <a:endParaRPr lang="ru-RU" b="1" dirty="0">
              <a:solidFill>
                <a:schemeClr val="dk1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1" dirty="0">
              <a:solidFill>
                <a:schemeClr val="dk1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$ vi ~/.</a:t>
            </a:r>
            <a:r>
              <a:rPr lang="en-US" sz="1200" dirty="0" err="1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bashrc</a:t>
            </a:r>
            <a:endParaRPr lang="en-US" sz="1200" dirty="0">
              <a:solidFill>
                <a:schemeClr val="dk1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source /usr/local/greenplum-db/greenplum_path.sh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export LD_PRELOAD=/lib64/libz.so.1 </a:t>
            </a:r>
            <a:r>
              <a:rPr lang="en-US" sz="1200" dirty="0" err="1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ps</a:t>
            </a:r>
            <a:endParaRPr lang="en-US" sz="1200" dirty="0">
              <a:solidFill>
                <a:schemeClr val="dk1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export MASTER_DATA_DIRECTORY=/data/master/gpseg-1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export PGPORT=5432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export PGDATABASE=</a:t>
            </a:r>
            <a:r>
              <a:rPr lang="en-US" sz="1200" dirty="0" err="1">
                <a:solidFill>
                  <a:schemeClr val="dk1"/>
                </a:solidFill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alex</a:t>
            </a:r>
            <a:endParaRPr lang="en-US" sz="1200" dirty="0">
              <a:solidFill>
                <a:schemeClr val="dk1"/>
              </a:solidFill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b="1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b="1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Разрешение подключений к базе данных GP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b="1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$ vi $MASTER_DATA_DIRECTORY/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pg_hba.conf</a:t>
            </a:r>
            <a:endParaRPr lang="en-US" sz="11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# TYPE  DATABASE        USER            ADDRESS                 METHOD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all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192.168.200.71/32       trust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replication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samehost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     trust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replication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192.168.200.71/32       trust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local   all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ident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all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127.0.0.1/28    trust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all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192.168.200.70/32       trust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all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192.168.200.71/32       trust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local   replication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ident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replication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samehost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     trust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replication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192.168.200.70/32       trust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replication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192.168.200.71/32       trust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local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gpperfmon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gpmon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md5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all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gpmon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127.0.0.1/28    md5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all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gpmon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::1/128 md5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all 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gpmon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samenet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md5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host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alex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 </a:t>
            </a:r>
            <a:r>
              <a:rPr lang="en-US" sz="1100" dirty="0" err="1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gpadmin</a:t>
            </a:r>
            <a:r>
              <a:rPr lang="en-US" sz="1100" dirty="0">
                <a:latin typeface="Courier New" panose="02070309020205020404" pitchFamily="49" charset="0"/>
                <a:ea typeface="Calibri"/>
                <a:cs typeface="Courier New" panose="02070309020205020404" pitchFamily="49" charset="0"/>
                <a:sym typeface="Calibri"/>
              </a:rPr>
              <a:t>    192.168.200.40/32    md5</a:t>
            </a:r>
            <a:endParaRPr sz="1200" dirty="0">
              <a:latin typeface="Courier New" panose="02070309020205020404" pitchFamily="49" charset="0"/>
              <a:ea typeface="Calibri"/>
              <a:cs typeface="Courier New" panose="02070309020205020404" pitchFamily="49" charset="0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>
            <a:spLocks noGrp="1"/>
          </p:cNvSpPr>
          <p:nvPr>
            <p:ph type="body" idx="1"/>
          </p:nvPr>
        </p:nvSpPr>
        <p:spPr>
          <a:xfrm>
            <a:off x="0" y="2662334"/>
            <a:ext cx="12191279" cy="1922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8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28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8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28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28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2800" dirty="0">
                <a:latin typeface="Roboto"/>
                <a:ea typeface="Roboto"/>
                <a:cs typeface="Roboto"/>
                <a:sym typeface="Roboto"/>
              </a:rPr>
              <a:t>: </a:t>
            </a:r>
            <a:r>
              <a:rPr lang="ru-RU" sz="2800" dirty="0">
                <a:latin typeface="Roboto"/>
                <a:ea typeface="Roboto"/>
                <a:cs typeface="Roboto"/>
                <a:sym typeface="Roboto"/>
              </a:rPr>
              <a:t>Создание и тестирование отказоустойчивого кластера </a:t>
            </a: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2800" dirty="0" err="1">
                <a:latin typeface="Roboto"/>
                <a:ea typeface="Roboto"/>
                <a:cs typeface="Roboto"/>
                <a:sym typeface="Roboto"/>
              </a:rPr>
              <a:t>Pivotal</a:t>
            </a:r>
            <a:r>
              <a:rPr lang="ru-RU" sz="28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800" dirty="0" err="1">
                <a:latin typeface="Roboto"/>
                <a:ea typeface="Roboto"/>
                <a:cs typeface="Roboto"/>
                <a:sym typeface="Roboto"/>
              </a:rPr>
              <a:t>Greenplum</a:t>
            </a:r>
            <a:r>
              <a:rPr lang="ru-RU" sz="28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2800" dirty="0" err="1">
                <a:latin typeface="Roboto"/>
                <a:ea typeface="Roboto"/>
                <a:cs typeface="Roboto"/>
                <a:sym typeface="Roboto"/>
              </a:rPr>
              <a:t>on-premises</a:t>
            </a:r>
            <a:r>
              <a:rPr lang="ru-RU" sz="2800" dirty="0">
                <a:latin typeface="Roboto"/>
                <a:ea typeface="Roboto"/>
                <a:cs typeface="Roboto"/>
                <a:sym typeface="Roboto"/>
              </a:rPr>
              <a:t>. </a:t>
            </a: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2800" dirty="0">
                <a:latin typeface="Roboto"/>
                <a:ea typeface="Roboto"/>
                <a:cs typeface="Roboto"/>
                <a:sym typeface="Roboto"/>
              </a:rPr>
              <a:t>Рассмотрение загрузки данных их распределения, отработки отказоустойчивости и бэкапа на Data Domain.</a:t>
            </a:r>
            <a:endParaRPr sz="28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2800"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</a:pPr>
            <a:endParaRPr sz="28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23"/>
          <p:cNvSpPr>
            <a:spLocks noGrp="1"/>
          </p:cNvSpPr>
          <p:nvPr>
            <p:ph type="pic" idx="2"/>
          </p:nvPr>
        </p:nvSpPr>
        <p:spPr>
          <a:xfrm>
            <a:off x="3892099" y="5685449"/>
            <a:ext cx="888600" cy="808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703"/>
              </a:spcBef>
              <a:spcAft>
                <a:spcPts val="0"/>
              </a:spcAft>
              <a:buNone/>
            </a:pPr>
            <a:r>
              <a:rPr lang="en-US"/>
              <a:t>.</a:t>
            </a:r>
            <a:endParaRPr/>
          </a:p>
        </p:txBody>
      </p:sp>
      <p:sp>
        <p:nvSpPr>
          <p:cNvPr id="188" name="Google Shape;188;p23"/>
          <p:cNvSpPr txBox="1">
            <a:spLocks noGrp="1"/>
          </p:cNvSpPr>
          <p:nvPr>
            <p:ph type="body" idx="3"/>
          </p:nvPr>
        </p:nvSpPr>
        <p:spPr>
          <a:xfrm>
            <a:off x="5501532" y="506723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Головин Алексей Юрьевич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Установка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GP Command Center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ч.1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F8831B-E4CF-4899-B547-E9A35F7325F8}"/>
              </a:ext>
            </a:extLst>
          </p:cNvPr>
          <p:cNvSpPr txBox="1"/>
          <p:nvPr/>
        </p:nvSpPr>
        <p:spPr>
          <a:xfrm>
            <a:off x="-34" y="1624742"/>
            <a:ext cx="12192000" cy="57246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Создание базы данных </a:t>
            </a:r>
            <a:r>
              <a:rPr lang="en-US" b="1" dirty="0"/>
              <a:t>GPCC</a:t>
            </a:r>
          </a:p>
          <a:p>
            <a:endParaRPr lang="en-US" dirty="0"/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~]$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gpperfmon_install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enable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password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qweasd98 --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5432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20230819:16:03:59:028526 gpperfmon_install:gp61m1:gpadmin-[INFO]:-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createdb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gpperfmon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&gt;&amp;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20230819:16:04:00:028526 gpperfmon_install:gp61m1:gpadmin-[INFO]:-PGPORT=5432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psql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-f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/greenplum-db-6.23.4/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lib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gpperfmon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gpperfmon.sql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gpperfmon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&gt;&amp;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20230819:16:04:01:028526 gpperfmon_install:gp61m1:gpadmin-[INFO]:-PGPORT=5432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psql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template1 -c "DROP ROLE IF EXISTS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"  &gt;&amp;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20230819:16:04:01:028526 gpperfmon_install:gp61m1:gpadmin-[INFO]:-PGPORT=5432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psql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template1 -c "CREATE ROLE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WITH SUPERUSER CREATEDB LOGIN ENCRYPTED PASSWORD '********'"  &gt;&amp;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20230819:16:04:01:028526 gpperfmon_install:gp61m1:gpadmin-[INFO]:-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gpperfmon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md5" &gt;&gt;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/gpseg-1/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pg_hba.conf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20230819:16:04:01:028526 gpperfmon_install:gp61m1:gpadmin-[INFO]:-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127.0.0.1/28    md5" &gt;&gt;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/gpseg-1/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pg_hba.conf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20230819:16:04:01:028526 gpperfmon_install:gp61m1:gpadmin-[INFO]:-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::1/128    md5" &gt;&gt;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/gpseg-1/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pg_hba.conf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20230819:16:04:01:028526 gpperfmon_install:gp61m1:gpadmin-[INFO]:-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touch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home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gpadmin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pgpass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&gt;&amp;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20230819:16:04:01:028526 gpperfmon_install:gp61m1:gpadmin-[INFO]:-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-f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home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gpadmin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pgpass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home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gpadmin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/.pgpass.1692450239 &gt;&amp;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20230819:16:04:01:028526 gpperfmon_install:gp61m1:gpadmin-[INFO]:-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"*:5432:gpperfmon:gpmon:******** &gt;&gt;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home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gpadmin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pgpass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20230819:16:04:01:028526 gpperfmon_install:gp61m1:gpadmin-[INFO]:-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home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gpadmin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/.pgpass.1692450239 &gt;&gt;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home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gpadmin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pgpass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20230819:16:04:01:028526 gpperfmon_install:gp61m1:gpadmin-[INFO]:-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chmod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0600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home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gpadmin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/.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pgpass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&gt;&amp;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20230819:16:04:01:028526 gpperfmon_install:gp61m1:gpadmin-[INFO]:-PGPORT=5432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gpconfig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-c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gp_enable_gpperfmon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-v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&gt;&amp;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20230819:16:04:02:028526 gpperfmon_install:gp61m1:gpadmin-[INFO]:-PGPORT=5432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gpconfig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-c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gpperfmon_port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-v 8888 &gt;&amp;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20230819:16:04:03:028526 gpperfmon_install:gp61m1:gpadmin-[INFO]:-PGPORT=5432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gpconfig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-c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gp_external_enable_exec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-v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masteronly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&gt;&amp;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20230819:16:04:03:028526 gpperfmon_install:gp61m1:gpadmin-[INFO]:-PGPORT=5432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gpconfig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-c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gpperfmon_log_alert_level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-v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warning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&gt;&amp;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dev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20230819:16:04:04:028526 gpperfmon_install:gp61m1:gpadmin-[INFO]:-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gpperfmon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enabled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after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restart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GPDB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~]$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Установка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GP Command Center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ч.2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8BFCF9-793A-47B9-A812-ACD1AA9A89BF}"/>
              </a:ext>
            </a:extLst>
          </p:cNvPr>
          <p:cNvSpPr txBox="1"/>
          <p:nvPr/>
        </p:nvSpPr>
        <p:spPr>
          <a:xfrm>
            <a:off x="0" y="1706327"/>
            <a:ext cx="12192000" cy="7109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greenplum-cc-web-6.9.1-gp6-rhel7-x86_64]$ ./gpccinstall-6.9.1 </a:t>
            </a:r>
          </a:p>
          <a:p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would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like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Greenplum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Command Center? (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Greenplum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Command Center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installed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/greenplum-cc-6.9.1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What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would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like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installation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Greenplum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Command Center? (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gpcc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What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would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like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gpcc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webserver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? (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=28080)</a:t>
            </a:r>
          </a:p>
          <a:p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********************************************************************************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WARNING: Your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connections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GPCC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insecure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********************************************************************************</a:t>
            </a:r>
          </a:p>
          <a:p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INSTALLATION IN PROGRESS...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RELOADING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pg_hba.conf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PLEASE WAIT ...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20230819:18:10:24:019647 gpconfig:gp61m1:gpadmin-[INFO]:-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successfully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'-c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gp_enable_gpperfmon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-v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********************************************************************************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                                         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INSTALLATION IS ALMOST COMPLETED         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                                         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The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last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step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metrics_collector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extension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which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needs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restart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Greenplum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Database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cluster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Please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proceed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$GPCC_HOME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follow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instructions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file:    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                                         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                           update-extension.txt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                                         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Some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features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may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available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before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                                         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To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GPCC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old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metrics_collector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extension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source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gpcc_path.sh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'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gpcc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'.                    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                                         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********************************************************************************</a:t>
            </a:r>
          </a:p>
          <a:p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******************************* GONFIG UPDATE **********************************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                                         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GUC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gp_enable_gpperfmon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turned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better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performance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Please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RESTART GPDB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effective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.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                                                                              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********************************************************************************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greenplum-cc-web-6.9.1-gp6-rhel7-x86_64]$</a:t>
            </a:r>
          </a:p>
        </p:txBody>
      </p:sp>
    </p:spTree>
    <p:extLst>
      <p:ext uri="{BB962C8B-B14F-4D97-AF65-F5344CB8AC3E}">
        <p14:creationId xmlns:p14="http://schemas.microsoft.com/office/powerpoint/2010/main" val="38722597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Установка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Greenplum backup &amp; restore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703412-45D2-439B-951A-846AD1EA784A}"/>
              </a:ext>
            </a:extLst>
          </p:cNvPr>
          <p:cNvSpPr txBox="1"/>
          <p:nvPr/>
        </p:nvSpPr>
        <p:spPr>
          <a:xfrm>
            <a:off x="0" y="1737995"/>
            <a:ext cx="11861800" cy="41857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pgpkgppgkg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- i greenplum_backup_restore-1.29.2-gp6-rhel7-x86_64.gppkg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20230825:16:40:51:003372 gppkg:gp61m1:gpadmin-[INFO]:-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Starting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gppkg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: -i greenplum_backup_restore-1.29.2-gp6-rhel7-x86_64.gppkg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20230825:16:40:51:003372 gppkg:gp61m1:gpadmin-[INFO]:-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Installing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package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greenplum_backup_restore-1.29.2-gp6-rhel7-x86_64.gppkg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20230825:16:40:52:003372 gppkg:gp61m1:gpadmin-[INFO]:-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Validating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rpm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installation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cmdStr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rpm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-i 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/greenplum-db-6.23.4/.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/gpbackup_tools_RHEL7-1.29.2-1.x86_64.rpm --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dbpath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/greenplum-db-6.23.4/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packages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database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prefix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/greenplum-db-6.23.4'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20230825:16:40:56:003372 gppkg:gp61m1:gpadmin-[INFO]:-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Installing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greenplum_backup_restore-1.29.2-gp6-rhel7-x86_64.gppkg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locally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20230825:16:40:57:003372 gppkg:gp61m1:gpadmin-[INFO]:-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Validating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rpm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installation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cmdStr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rpm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-i 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/greenplum-db-6.23.4/.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/gpbackup_tools_RHEL7-1.29.2-1.x86_64.rpm --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dbpath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/greenplum-db-6.23.4/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share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packages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database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prefix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local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/greenplum-db-6.23.4'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20230825:16:40:57:003372 gppkg:gp61m1:gpadmin-[INFO]:-greenplum_backup_restore-1.29.2-gp6-rhel7-x86_64.gppkg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already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installed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20230825:16:40:57:003372 gppkg:gp61m1:gpadmin-[INFO]:-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1.29.2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successfully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installed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20230825:16:40:57:003372 gppkg:gp61m1:gpadmin-[INFO]:-greenplum_backup_restore-1.29.2-gp6-rhel7-x86_64.gppkg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successfully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installed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</a:p>
        </p:txBody>
      </p:sp>
    </p:spTree>
    <p:extLst>
      <p:ext uri="{BB962C8B-B14F-4D97-AF65-F5344CB8AC3E}">
        <p14:creationId xmlns:p14="http://schemas.microsoft.com/office/powerpoint/2010/main" val="10133757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5" y="-191775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работы 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GP Command Center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045E8F9-F136-417D-8C2B-495862B72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398" y="4165600"/>
            <a:ext cx="11855133" cy="4026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F52D40F-C697-4C3E-AD29-5135D797B8A9}"/>
              </a:ext>
            </a:extLst>
          </p:cNvPr>
          <p:cNvSpPr txBox="1"/>
          <p:nvPr/>
        </p:nvSpPr>
        <p:spPr>
          <a:xfrm>
            <a:off x="168398" y="1285657"/>
            <a:ext cx="10436101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~]$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gpcc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start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2023-08-30 09:59:26 Starting the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gpcc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agents and webserver...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2023-08-30 09:59:26 Starting GPCC 6.9.1 from 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/local/greenplum-cc-6.9.1 ...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2023-08-30 09:59:32 Agent successfully started on 6/6 hosts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2023-08-30 09:59:32 View Greenplum Command Center at http://gp61m1.local:28080</a:t>
            </a:r>
          </a:p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~]$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gpcc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2023-08-30 10:16:45 GPCC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webserver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running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2023-08-30 10:16:46 GPCC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agents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: 6/6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agents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running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~]$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878101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19666" y="348786"/>
            <a:ext cx="10752600" cy="1010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Загрузка данных. 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0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Создание таблицы</a:t>
            </a:r>
            <a:endParaRPr lang="ru-RU"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674FBB-9970-4C03-BC23-5A806937B380}"/>
              </a:ext>
            </a:extLst>
          </p:cNvPr>
          <p:cNvSpPr txBox="1"/>
          <p:nvPr/>
        </p:nvSpPr>
        <p:spPr>
          <a:xfrm>
            <a:off x="0" y="1732463"/>
            <a:ext cx="1075260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taxi_trips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unique_key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taxi_id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trip_start_timestamp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TIMESTAMP,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trip_end_timestamp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TIMESTAMP,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trip_seconds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trip_miles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pickup_census_tract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dropoff_census_tract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pickup_community_area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dropoff_community_area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bigint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fare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tips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tolls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extras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trip_total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payment_type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company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pickup_latitude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pickup_longitude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pickup_location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dropoff_latitude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dropoff_longitude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numeric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dropoff_location</a:t>
            </a:r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text</a:t>
            </a:r>
            <a:endParaRPr lang="ru-RU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42833976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681318" y="0"/>
            <a:ext cx="11396382" cy="1479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Загрузка данных. 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0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Копирование данных.</a:t>
            </a:r>
            <a:endParaRPr lang="ru-RU"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3F6560-85BC-42D9-9EEF-97D7E75FCCA0}"/>
              </a:ext>
            </a:extLst>
          </p:cNvPr>
          <p:cNvSpPr txBox="1"/>
          <p:nvPr/>
        </p:nvSpPr>
        <p:spPr>
          <a:xfrm>
            <a:off x="114300" y="1574801"/>
            <a:ext cx="11963400" cy="7632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Копирование данных из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CSV </a:t>
            </a:r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файла: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COPY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taxi_trips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unique_key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taxi_id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trip_start_timestamp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trip_end_timestamp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trip_seconds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trip_miles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pickup_census_tract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dropoff_census_tract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pickup_community_area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dropoff_community_area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fare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tips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tolls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extras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trip_total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payment_type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company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pickup_latitude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pickup_longitude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pickup_location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dropoff_latitude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dropoff_longitude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dropoff_location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FROM '/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/taxi_big.csv'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DELIMITER ',' CSV HEADER;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Проверка загрузки и равномерности распределения:</a:t>
            </a:r>
          </a:p>
          <a:p>
            <a:endParaRPr lang="ru-RU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=# select count(*)  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taxi_trips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count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26753683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(1 row)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=# 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=# select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c.gp_segment_id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pg_size_pretty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pg_table_size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))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table_size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pg_size_pretty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pg_indexes_size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))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index_size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pg_size_pretty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pg_total_relation_size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))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total_size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from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gp_dist_random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pg_class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') c where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c.oid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taxi_trips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'::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regclass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order by 1;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gp_segment_id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table_size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index_size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total_size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---------------+------------+------------+------------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0 | 1349 MB    | 0 bytes    | 1349 MB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1 | 1348 MB    | 0 bytes    | 1348 MB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2 | 1348 MB    | 0 bytes    | 1348 MB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3 | 1349 MB    | 0 bytes    | 1349 MB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4 | 1347 MB    | 0 bytes    | 1347 MB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5 | 1348 MB    | 0 bytes    | 1348 MB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6 | 1349 MB    | 0 bytes    | 1349 MB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7 | 1349 MB    | 0 bytes    | 1349 MB</a:t>
            </a:r>
          </a:p>
          <a:p>
            <a:endParaRPr lang="ru-RU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84223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19666" y="348786"/>
            <a:ext cx="10752600" cy="1010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работы кластера</a:t>
            </a:r>
            <a:endParaRPr lang="ru-RU"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674FBB-9970-4C03-BC23-5A806937B380}"/>
              </a:ext>
            </a:extLst>
          </p:cNvPr>
          <p:cNvSpPr txBox="1"/>
          <p:nvPr/>
        </p:nvSpPr>
        <p:spPr>
          <a:xfrm>
            <a:off x="0" y="1732463"/>
            <a:ext cx="107526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3CB763-266B-402F-A4AA-919EFB350C9B}"/>
              </a:ext>
            </a:extLst>
          </p:cNvPr>
          <p:cNvSpPr txBox="1"/>
          <p:nvPr/>
        </p:nvSpPr>
        <p:spPr>
          <a:xfrm>
            <a:off x="-1" y="1707686"/>
            <a:ext cx="17083315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SELECT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trip_miles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fare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tips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tolls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extras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trip_total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payment_type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company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taxi_trips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WHERE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trip_start_timestamp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&gt;= '2015-01-01' AND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trip_start_timestamp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&lt;= '2018-12-31'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payment_type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= 'Credit Card'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LIMIT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1000000;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trip_miles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fare   |  tips  | tolls | extras  |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trip_total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payment_type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             company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------------+---------+--------+-------+---------+------------+--------------+----------------------------------------------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4.4 |    16.5 |    3.3 |     0 |       0 |       19.8 | Credit Card  | Star North Management LLC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1.6 |    8.25 |      2 |     0 |       0 |      10.25 | Credit Card  | Choice Taxi Association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1.2 |    6.75 |   0.02 |     0 |       0 |       6.77 | Credit Card  | Taxi Affiliation Services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0 |       9 |      0 |     0 |       0 |          9 | Credit Card  | Blue Ribbon Taxi Association Inc.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8.1 |      23 |      0 |     0 |       0 |         23 | Credit Card  | KOAM Taxi Association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0 |    21.5 |      3 |     0 |       1 |       25.5 | Credit Card  | Taxi Affiliation Services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8.2 |   25.25 |   7.55 |     0 |       0 |       32.8 | Credit Card  | Taxi Affiliation Services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0.4 |   19.75 |      0 |     0 |       0 |      19.75 | Credit Card  | Taxi Affiliation Services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0 |   21.25 |      2 |     0 |       0 |      23.25 | Credit Card  | Blue Ribbon Taxi Association Inc.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7.9 |    21.5 |      2 |     0 |       0 |       23.5 | Credit Card  | Top Cab Affiliation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0.4 |      21 |    4.2 |     0 |       0 |       25.2 | Credit Card  | Taxi Affiliation Services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8.5 |   23.25 |    5.8 |     0 |       0 |      29.05 | Credit Card  | Top Cab Affiliation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6.7 |   18.75 |      5 |     0 |       0 |      23.75 | Credit Card  | Star North Management LLC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5.9 |   16.75 |   3.35 |     0 |       0 |       20.1 | Credit Card  | Star North Management LLC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8.5 |      23 |    4.8 |     0 |       1 |       28.8 | Credit Card  | Star North Management LLC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5.9 |      17 |    3.6 |     0 |       1 |       21.6 | Credit Card  | Star North Management LLC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8.1 |   22.25 |   4.45 |     0 |       0 |       26.7 | Credit Card  | Choice Taxi Association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0 |   25.25 |   5.05 |     0 |       0 |       30.3 | Credit Card  | Blue Ribbon Taxi Association Inc.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8.7 |   27.25 |      4 |     0 |       0 |      31.25 | Credit Card  | Taxicab Insurance Agency, LLC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7.2 |    21.5 |   5.35 |     0 |       0 |      26.85 | Credit Card  | Taxi Affiliation Services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29566925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19666" y="348786"/>
            <a:ext cx="10752600" cy="1010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работы кластера</a:t>
            </a:r>
            <a:endParaRPr lang="ru-RU"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674FBB-9970-4C03-BC23-5A806937B380}"/>
              </a:ext>
            </a:extLst>
          </p:cNvPr>
          <p:cNvSpPr txBox="1"/>
          <p:nvPr/>
        </p:nvSpPr>
        <p:spPr>
          <a:xfrm>
            <a:off x="0" y="1732463"/>
            <a:ext cx="107526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F3BAF84-529D-4049-A1D6-768C813A46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666" y="1732463"/>
            <a:ext cx="10752600" cy="6905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0466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19666" y="348786"/>
            <a:ext cx="10752600" cy="1010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Нагрузочное тестирование </a:t>
            </a: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кластера</a:t>
            </a:r>
            <a:endParaRPr lang="ru-RU"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674FBB-9970-4C03-BC23-5A806937B380}"/>
              </a:ext>
            </a:extLst>
          </p:cNvPr>
          <p:cNvSpPr txBox="1"/>
          <p:nvPr/>
        </p:nvSpPr>
        <p:spPr>
          <a:xfrm>
            <a:off x="0" y="1732463"/>
            <a:ext cx="107526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16DF55-3B02-4233-A498-3C4079FFDEA0}"/>
              </a:ext>
            </a:extLst>
          </p:cNvPr>
          <p:cNvSpPr txBox="1"/>
          <p:nvPr/>
        </p:nvSpPr>
        <p:spPr>
          <a:xfrm>
            <a:off x="-1" y="1578575"/>
            <a:ext cx="12191999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alex@alex-vm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:~/Desktop/OTUS$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pgbench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-h 192.168.200.70 -p 5432 -U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gpadmin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-c 10 -T 240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………</a:t>
            </a: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transaction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: &lt;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builtin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: TPC-B (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sort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)&gt;</a:t>
            </a: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scaling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factor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: 1</a:t>
            </a: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query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simple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: 10</a:t>
            </a: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threads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: 1</a:t>
            </a: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duration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: 240 s</a:t>
            </a: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transactions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actually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processed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: 5544</a:t>
            </a: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latency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average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= 433.150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connection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= 257.598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= 23.086705 (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without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initial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connection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27935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719666" y="348786"/>
            <a:ext cx="10752600" cy="1010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Нагрузочное тестирование </a:t>
            </a: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кластера</a:t>
            </a:r>
            <a:endParaRPr lang="ru-RU"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674FBB-9970-4C03-BC23-5A806937B380}"/>
              </a:ext>
            </a:extLst>
          </p:cNvPr>
          <p:cNvSpPr txBox="1"/>
          <p:nvPr/>
        </p:nvSpPr>
        <p:spPr>
          <a:xfrm>
            <a:off x="0" y="1732463"/>
            <a:ext cx="107526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5342F6A0-78AD-490D-8268-20289AED0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5945" y="1824068"/>
            <a:ext cx="8620042" cy="703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5233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-1"/>
            <a:ext cx="11472334" cy="1162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48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Введение</a:t>
            </a:r>
            <a:endParaRPr sz="20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 flipH="1">
            <a:off x="541774" y="1634700"/>
            <a:ext cx="11270997" cy="4874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Целью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данного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является</a:t>
            </a:r>
            <a:r>
              <a:rPr lang="ru-RU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16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Создание и тестирование отказоустойчивого кластера </a:t>
            </a:r>
            <a:r>
              <a:rPr lang="ru-RU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Pivotal</a:t>
            </a:r>
            <a:r>
              <a:rPr lang="ru-RU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Greenplum</a:t>
            </a:r>
            <a:r>
              <a:rPr lang="ru-RU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on-premises</a:t>
            </a:r>
            <a:r>
              <a:rPr lang="ru-RU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Рассмотрение загрузки данных их распределения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Отработки отказоустойчивости и бэкапа на Data Domain.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16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Для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демонстрации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работы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серверов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кластера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используются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следующие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основные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компоненты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lang="ru-RU" sz="16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6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VMWare Workstation 17.0.1 build-21139696</a:t>
            </a:r>
            <a:endParaRPr lang="ru-RU" sz="16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RHEL 7.9</a:t>
            </a:r>
            <a:endParaRPr lang="ru-RU" sz="16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ru-RU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Greenplum</a:t>
            </a:r>
            <a:r>
              <a:rPr lang="ru-RU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6.23.4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Greenplum Command Center 6.9.1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GPBackup</a:t>
            </a:r>
            <a:endParaRPr lang="en-US" sz="16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Data Domain Virtual Edition 7.2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6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Проект был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создан</a:t>
            </a:r>
            <a:r>
              <a:rPr lang="ru-RU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на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4 VM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под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600" b="1" dirty="0" err="1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управлением</a:t>
            </a:r>
            <a:r>
              <a:rPr lang="en-US" sz="1600" b="1" dirty="0">
                <a:solidFill>
                  <a:srgbClr val="35545C"/>
                </a:solidFill>
                <a:latin typeface="Roboto"/>
                <a:ea typeface="Roboto"/>
                <a:cs typeface="Roboto"/>
                <a:sym typeface="Roboto"/>
              </a:rPr>
              <a:t> RHEL 7.9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00"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33113375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348786"/>
            <a:ext cx="116332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F5CF6C-41CF-4BF0-911D-516247FA0009}"/>
              </a:ext>
            </a:extLst>
          </p:cNvPr>
          <p:cNvSpPr txBox="1"/>
          <p:nvPr/>
        </p:nvSpPr>
        <p:spPr>
          <a:xfrm>
            <a:off x="0" y="1531650"/>
            <a:ext cx="12103100" cy="61093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/>
              <a:t>Выключение хоста кластера</a:t>
            </a:r>
          </a:p>
          <a:p>
            <a:pPr algn="ctr"/>
            <a:endParaRPr lang="en-US" b="1" dirty="0"/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gpstate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-e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gpstate:gp61m1:gpadmin-[INFO]:-Segment Mirroring Status Report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gpstate:gp61m1:gpadmin-[INFO]:-Segments with Primary and Mirror Roles Switched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Current Primary   Port   Mirror   Port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gp61m2            7000   gp61m1   6000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gp61s1            7001   gp61m1   6001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gp61m1            7000   gp61s2   6000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gp61m2            7001   gp61s2   6001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gpstate:gp61m1:gpadmin-[INFO]:-Unsynchronized Segment Pairs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Current Primary   Port   WAL sync remaining bytes   Mirror   Port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gp61m2            7000   Unknown                    gp61m1   6000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gp61s1            7001   Unknown                    gp61m1   6001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gp61m2            6001   Unknown                    gp61s2   7001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gp61s1            6000   Unknown                    gp61s2   7000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gp61m1            7000   Unknown                    gp61s2   6000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gp61m2            7001   Unknown                    gp61s2   6001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gpstate:gp61m1:gpadmin-[INFO]:-Downed Segments (may include segments where status could not be retrieved)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Segment   Port   Config status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gp61m1    6000   Down  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Down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in configuration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gp61m1    6001   Down  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Down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in configuration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gp61s2    7001   Down  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Down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in configuration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gp61s2    7000   Down  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Down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in configuration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gp61s2    6000   Down  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Down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in configuration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20230908:11:30:04:039854 gpstate:gp61m1:gpadmin-[INFO]:-   gp61s2    6001   Down        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Down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in configuration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]$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2603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348786"/>
            <a:ext cx="116332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E75DCD-6BDF-4A84-802D-E8B0B7F7A6F2}"/>
              </a:ext>
            </a:extLst>
          </p:cNvPr>
          <p:cNvSpPr txBox="1"/>
          <p:nvPr/>
        </p:nvSpPr>
        <p:spPr>
          <a:xfrm>
            <a:off x="0" y="1528172"/>
            <a:ext cx="13843000" cy="71250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/>
              <a:t>Проверка состояния кластера после выключения хоста кластера</a:t>
            </a:r>
          </a:p>
          <a:p>
            <a:pPr algn="ctr"/>
            <a:endParaRPr lang="en-US" b="1" dirty="0"/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gpstate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–b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Master instance                                           = Active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Master standby                                            = gp61m2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Standby master state                                      = Standby host passive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segment instance count from metadata                = 16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Primary Segment Status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primary segments               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primary segment valid (at master)                   = 4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gpstate:gp61m1:gpadmin-[WARNING]:-Total primary segment failures (at master)                = 4     &lt;&lt;&lt;&lt;&lt;&lt;&lt;&lt;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gpstate:gp61m1:gpadmin-[WARNING]:-Total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missing              = 2     &lt;&lt;&lt;&lt;&lt;&lt;&lt;&lt;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found                = 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gpstate:gp61m1:gpadmin-[WARNING]:-Total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missing               = 2     &lt;&lt;&lt;&lt;&lt;&lt;&lt;&lt;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found                 = 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gpstate:gp61m1:gpadmin-[WARNING]:-Total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missing                   = 2     &lt;&lt;&lt;&lt;&lt;&lt;&lt;&lt;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found                     = 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gpstate:gp61m1:gpadmin-[WARNING]:-Total number postmaster processes missing                 = 2     &lt;&lt;&lt;&lt;&lt;&lt;&lt;&lt;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number postmaster processes found                   = 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Mirror Segment Status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mirror segments                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mirror segment valid (at master)                    = 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gpstate:gp61m1:gpadmin-[WARNING]:-Total mirror segment failures (at master)                 = 2     &lt;&lt;&lt;&lt;&lt;&lt;&lt;&lt;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gpstate:gp61m1:gpadmin-[WARNING]:-Total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missing              = 2     &lt;&lt;&lt;&lt;&lt;&lt;&lt;&lt;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found                = 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gpstate:gp61m1:gpadmin-[WARNING]:-Total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missing               = 2     &lt;&lt;&lt;&lt;&lt;&lt;&lt;&lt;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found                 = 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gpstate:gp61m1:gpadmin-[WARNING]:-Total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missing                   = 2     &lt;&lt;&lt;&lt;&lt;&lt;&lt;&lt;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found                     = 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gpstate:gp61m1:gpadmin-[WARNING]:-Total number postmaster processes missing                 = 2     &lt;&lt;&lt;&lt;&lt;&lt;&lt;&lt;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number postmaster processes found                   = 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gpstate:gp61m1:gpadmin-[WARNING]:-Total number mirror segments acting as primary segments   = 4     &lt;&lt;&lt;&lt;&lt;&lt;&lt;&lt;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   Total number mirror segments acting as mirror segments    = 4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20230908:11:31:48:040605 gpstate:gp61m1:gpadmin-[INFO]:-----------------------------------------------------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23825086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811000" cy="14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кластера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Реакция мониторинга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20DF9A-A566-4D7D-911A-41B6817851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05622"/>
            <a:ext cx="12192000" cy="660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4843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811000" cy="14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кластера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Запуск нагрузки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449EF16-5F11-4456-8F9C-450E028D2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24026"/>
            <a:ext cx="12192000" cy="364372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EC0DD94-9B09-47D4-BE62-0308D3DE879D}"/>
              </a:ext>
            </a:extLst>
          </p:cNvPr>
          <p:cNvSpPr txBox="1"/>
          <p:nvPr/>
        </p:nvSpPr>
        <p:spPr>
          <a:xfrm>
            <a:off x="-1" y="1643182"/>
            <a:ext cx="1206817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pgbench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-h 192.168.200.70 -p 5432 -U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gpadmin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-d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-c 10 -T 240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…..</a:t>
            </a:r>
            <a:endParaRPr lang="ru-RU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transaction type: &lt;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builtin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TPC-B (sort of)&gt;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scaling factor: 1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query mode: simple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clients: 10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threads: 1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duration: 240 s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number of transactions actually processed: 5519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latency average = 436.240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initial connection time = 117.002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tps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22.923146 (without initial connection time)</a:t>
            </a:r>
          </a:p>
        </p:txBody>
      </p:sp>
    </p:spTree>
    <p:extLst>
      <p:ext uri="{BB962C8B-B14F-4D97-AF65-F5344CB8AC3E}">
        <p14:creationId xmlns:p14="http://schemas.microsoft.com/office/powerpoint/2010/main" val="65667470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348786"/>
            <a:ext cx="116332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E75DCD-6BDF-4A84-802D-E8B0B7F7A6F2}"/>
              </a:ext>
            </a:extLst>
          </p:cNvPr>
          <p:cNvSpPr txBox="1"/>
          <p:nvPr/>
        </p:nvSpPr>
        <p:spPr>
          <a:xfrm>
            <a:off x="0" y="1528172"/>
            <a:ext cx="1201420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/>
              <a:t>Запуск восстановления сегментов</a:t>
            </a:r>
            <a:endParaRPr lang="en-US" b="1" dirty="0"/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gprecoverseg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gprecoverseg:gp61m1:gpadmin-[INFO]:-Heap checksum setting is consistent between master and the segments that are candidates for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recoverseg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gprecoverseg:gp61m1:gpadmin-[INFO]:-Greenplum instance recovery parameters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gprecoverseg:gp61m1:gpadmin-[INFO]:----------------------------------------------------------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gprecoverseg:gp61m1:gpadmin-[INFO]:-Recovery type              = Standard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gprecoverseg:gp61m1:gpadmin-[INFO]:----------------------------------------------------------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gprecoverseg:gp61m1:gpadmin-[INFO]:-Recovery 1 of 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gprecoverseg:gp61m1:gpadmin-[INFO]:----------------------------------------------------------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Synchronization mode                 = Incremental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Failed instance host                 = gp61s2.local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Failed instance address              = gp61s2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Failed instance directory            = /data/primary/gpseg6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Failed instance port                 = 6000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Recovery Source instance host        = gp61m1.local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Recovery Source instance address     = gp61m1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Recovery Source instance directory   = /data/mirror/gpseg6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Recovery Source instance port        = 7000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Recovery Target                      = in-place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gprecoverseg:gp61m1:gpadmin-[INFO]:----------------------------------------------------------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…………………………….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gprecoverseg:gp61m1:gpadmin-[INFO]:-Recovery 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of 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gprecoverseg:gp61m1:gpadmin-[INFO]:----------------------------------------------------------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Synchronization mode                 = Incremental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Failed instance host                 = gp61s2.local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Failed instance address              = gp61s2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Failed instance directory            = /data/primary/gpseg7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Failed instance port                 = 6001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Recovery Source instance host        = gp61m2.local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Recovery Source instance address     = gp61m2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Recovery Source instance directory   = /data/mirror/gpseg7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Recovery Source instance port        = 7001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   Recovery Target                      = in-place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20230902:18:39:02:004018 gprecoverseg:gp61m1:gpadmin-[INFO]:----------------------------------------------------------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Continue with segment recovery procedure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Yy|Nn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(default=N):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&gt; y</a:t>
            </a:r>
          </a:p>
        </p:txBody>
      </p:sp>
    </p:spTree>
    <p:extLst>
      <p:ext uri="{BB962C8B-B14F-4D97-AF65-F5344CB8AC3E}">
        <p14:creationId xmlns:p14="http://schemas.microsoft.com/office/powerpoint/2010/main" val="63954215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348786"/>
            <a:ext cx="116332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E75DCD-6BDF-4A84-802D-E8B0B7F7A6F2}"/>
              </a:ext>
            </a:extLst>
          </p:cNvPr>
          <p:cNvSpPr txBox="1"/>
          <p:nvPr/>
        </p:nvSpPr>
        <p:spPr>
          <a:xfrm>
            <a:off x="0" y="1528172"/>
            <a:ext cx="12014200" cy="73558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/>
              <a:t>Запуск восстановления сегментов</a:t>
            </a:r>
            <a:endParaRPr lang="en-US" b="1" dirty="0"/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20230902:18:40:40:006823 gprecoverseg:gp61m1:gpadmin-[INFO]:-Starting to create new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pg_hba.conf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on primary segments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20230902:18:40:41:006823 gprecoverseg:gp61m1:gpadmin-[INFO]:-Successfully modified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pg_hba.conf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on primary segments to allow replication connections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20230902:18:40:41:006823 gprecoverseg:gp61m1:gpadmin-[INFO]:-2 segment(s) to recover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20230902:18:40:41:006823 gprecoverseg:gp61m1:gpadmin-[INFO]:-Ensuring 2 failed segment(s) are stopped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20230902:18:40:42:006823 gprecoverseg:gp61m1:gpadmin-[INFO]:-Ensuring that shared memory is cleaned up for stopped segments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20230902:18:40:42:006823 gprecoverseg:gp61m1:gpadmin-[INFO]:-Setting up the required segments for recovery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20230902:18:40:42:006823 gprecoverseg:gp61m1:gpadmin-[INFO]:-Updating configuration for mirrors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20230902:18:40:42:006823 gprecoverseg:gp61m1:gpadmin-[INFO]:-Initiating segment recovery. Upon completion, will start the successfully recovered segments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20230902:18:40:42:006823 gprecoverseg:gp61m1:gpadmin-[INFO]:-era is cf468ee0daaaf5f6_230902184024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gp61s2.local 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13): skipping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pg_rewind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on mirror as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recovery.conf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is present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gp61s2.local (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dbid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14): skipping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pg_rewind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on mirror as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recovery.conf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is present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20230902:18:40:44:006823 gprecoverseg:gp61m1:gpadmin-[INFO]:-Triggering FTS probe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20230902:18:40:44:006823 gprecoverseg:gp61m1:gpadmin-[INFO]:-********************************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20230902:18:40:44:006823 gprecoverseg:gp61m1:gpadmin-[INFO]:-Segments successfully recovered.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20230902:18:40:44:006823 gprecoverseg:gp61m1:gpadmin-[INFO]:-********************************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20230902:18:40:44:006823 gprecoverseg:gp61m1:gpadmin-[INFO]:-Recovered mirror segments need to sync WAL with primary segments.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20230902:18:40:44:006823 gprecoverseg:gp61m1:gpadmin-[INFO]:-Use 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gpstate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-e' to check progress of WAL sync remaining bytes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]$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gpstate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gpstate:gp61m1:gpadmin-[INFO]:-Starting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gpstate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with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: -e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gpstate:gp61m1:gpadmin-[INFO]:-local Greenplum Version: '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(Greenplum Database) 6.23.4 build commit:9139fa887752a822b5f7010baa0dcf88233e7d7d'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gpstate:gp61m1:gpadmin-[INFO]:-master Greenplum Version: 'PostgreSQL 9.4.26 (Greenplum Database 6.23.4 build commit:9139fa887752a822b5f7010baa0dcf88233e7d7d) on x86_64-unknown-linux-gnu, compiled by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gcc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(GCC) 6.4.0, 64-bit compiled on Mar 24 2023 11:24:29'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gpstate:gp61m1:gpadmin-[INFO]:-Obtaining Segment details from master...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gpstate:gp61m1:gpadmin-[INFO]:-Gathering data from segments...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gpstate:gp61m1:gpadmin-[INFO]:-----------------------------------------------------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gpstate:gp61m1:gpadmin-[INFO]:-Segment Mirroring Status Report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gpstate:gp61m1:gpadmin-[INFO]:-----------------------------------------------------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gpstate:gp61m1:gpadmin-[INFO]:-Segments with Primary and Mirror Roles Switched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   Current Primary   Port   Mirror   Port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   gp61m1            7000   gp61s2   6000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20230902:18:41:04:007193 gpstate:gp61m1:gpadmin-[INFO]:-   gp61m2            7001   gp61s2   6001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]$</a:t>
            </a:r>
          </a:p>
        </p:txBody>
      </p:sp>
    </p:spTree>
    <p:extLst>
      <p:ext uri="{BB962C8B-B14F-4D97-AF65-F5344CB8AC3E}">
        <p14:creationId xmlns:p14="http://schemas.microsoft.com/office/powerpoint/2010/main" val="19744909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633200" cy="19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0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кластера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Запуск восстановления расположения зеркал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endParaRPr lang="ru-RU" sz="40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E75DCD-6BDF-4A84-802D-E8B0B7F7A6F2}"/>
              </a:ext>
            </a:extLst>
          </p:cNvPr>
          <p:cNvSpPr txBox="1"/>
          <p:nvPr/>
        </p:nvSpPr>
        <p:spPr>
          <a:xfrm>
            <a:off x="0" y="1528172"/>
            <a:ext cx="12014200" cy="7686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gprecoverseg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-r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gprecoverseg:gp61m1:gpadmin-[INFO]:-Greenplum instance recovery parameters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gprecoverseg:gp61m1:gpadmin-[INFO]:-Recovery type              = Rebalance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gprecoverseg:gp61m1:gpadmin-[INFO]:-Unbalanced segment 1 of </a:t>
            </a:r>
            <a:r>
              <a:rPr lang="ru-RU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host        = gp61m1.local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address     = gp61m1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directory   = /data/mirror/gpseg6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port        = 7000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Balanced role                   = Mirror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Current role                    = Primary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gprecoverseg:gp61m1:gpadmin-[INFO]:-Unbalanced segment 2 of </a:t>
            </a:r>
            <a:r>
              <a:rPr lang="ru-RU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host        = gp61s2.local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address     = gp61s2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directory   = /data/primary/gpseg6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port        = 6000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Balanced role                   = Primary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Current role                    = Mirror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gprecoverseg:gp61m1:gpadmin-[INFO]:-Unbalanced segment 3 of </a:t>
            </a:r>
            <a:r>
              <a:rPr lang="ru-RU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host        = gp61m2.local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address     = gp61m2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directory   = /data/mirror/gpseg7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port        = 7001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Balanced role                   = Mirror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Current role                    = Primary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gprecoverseg:gp61m1:gpadmin-[INFO]:----------------------------------------------------------</a:t>
            </a:r>
            <a:endParaRPr lang="ru-RU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……………………………………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gprecoverseg:gp61m1:gpadmin-[INFO]:-Unbalanced segment </a:t>
            </a:r>
            <a:r>
              <a:rPr lang="ru-RU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of </a:t>
            </a:r>
            <a:r>
              <a:rPr lang="ru-RU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host        = gp61s2.local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address     = gp61s2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directory   = /data/primary/gpseg7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Unbalanced instance port        = 6001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Balanced role                   = Primary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   Current role                    = Mirror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gprecoverseg:gp61m1:gpadmin-[WARNING]:-This operation will cancel queries that are currently executing.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20230902:19:31:17:016450 gprecoverseg:gp61m1:gpadmin-[WARNING]:-Connections to the database however will not be interrupted.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Continue with segment rebalance procedure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Yy|Nn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(default=N):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&gt; y</a:t>
            </a:r>
          </a:p>
        </p:txBody>
      </p:sp>
    </p:spTree>
    <p:extLst>
      <p:ext uri="{BB962C8B-B14F-4D97-AF65-F5344CB8AC3E}">
        <p14:creationId xmlns:p14="http://schemas.microsoft.com/office/powerpoint/2010/main" val="125578001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633200" cy="19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0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кластера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2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Запуск восстановления расположения зеркал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endParaRPr lang="ru-RU" sz="40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E75DCD-6BDF-4A84-802D-E8B0B7F7A6F2}"/>
              </a:ext>
            </a:extLst>
          </p:cNvPr>
          <p:cNvSpPr txBox="1"/>
          <p:nvPr/>
        </p:nvSpPr>
        <p:spPr>
          <a:xfrm>
            <a:off x="0" y="1528172"/>
            <a:ext cx="12014200" cy="7363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gprecoverseg:gp61m1:gpadmin-[INFO]:-Heap checksum setting is consistent between master and the segments that are candidates for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recoverseg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gprecoverseg:gp61m1:gpadmin-[INFO]:-Greenplum instance recovery parameters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gprecoverseg:gp61m1:gpadmin-[INFO]:-Recovery type              = Standard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gprecoverseg:gp61m1:gpadmin-[INFO]:-Recovery 1 of 2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Synchronization mode                 = Incremental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Failed instance host                 = gp61m1.local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Failed instance address              = gp61m1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Failed instance directory            = /data/mirror/gpseg6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Failed instance port                 = 7000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Recovery Source instance host        = gp61s2.local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Recovery Source instance address     = gp61s2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Recovery Source instance directory   = /data/primary/gpseg6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Recovery Source instance port        = 6000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Recovery Target                      = in-place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gprecoverseg:gp61m1:gpadmin-[INFO]:-Recovery 2 of 2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Synchronization mode                 = Incremental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Failed instance host                 = gp61m2.local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Failed instance address              = gp61m2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Failed instance directory            = /data/mirror/gpseg7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Failed instance port                 = 7001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Recovery Source instance host        = gp61s2.local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Recovery Source instance address     = gp61s2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Recovery Source instance directory   = /data/primary/gpseg7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Recovery Source instance port        = 6001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   Recovery Target                      = in-place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gprecoverseg:gp61m1:gpadmin-[INFO]:----------------------------------------------------------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20230902:19:31:25:016450 gprecoverseg:gp61m1:gpadmin-[INFO]:-Starting to create new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pg_hba.conf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on primary segments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20230902:19:31:28:016450 gprecoverseg:gp61m1:gpadmin-[INFO]:-Triggering FTS probe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20230902:19:31:29:016450 gprecoverseg:gp61m1:gpadmin-[INFO]:-********************************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20230902:19:31:29:016450 gprecoverseg:gp61m1:gpadmin-[INFO]:-Segments successfully recovered.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20230902:19:31:29:016450 gprecoverseg:gp61m1:gpadmin-[INFO]:-********************************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20230902:19:31:29:016450 gprecoverseg:gp61m1:gpadmin-[INFO]:-Recovered mirror segments need to sync WAL with primary segments.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20230902:19:31:29:016450 gprecoverseg:gp61m1:gpadmin-[INFO]:-Use '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gpstate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-e' to check progress of WAL sync remaining bytes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20230902:19:31:29:016450 gprecoverseg:gp61m1:gpadmin-[INFO]:-==============================END ANOTHER RECOVER==========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20230902:19:31:29:016450 gprecoverseg:gp61m1:gpadmin-[INFO]:-******************************************************************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20230902:19:31:29:016450 gprecoverseg:gp61m1:gpadmin-[INFO]:-The rebalance operation has completed successfully.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20230902:19:31:29:016450 gprecoverseg:gp61m1:gpadmin-[INFO]:-******************************************************************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]$</a:t>
            </a:r>
          </a:p>
        </p:txBody>
      </p:sp>
    </p:spTree>
    <p:extLst>
      <p:ext uri="{BB962C8B-B14F-4D97-AF65-F5344CB8AC3E}">
        <p14:creationId xmlns:p14="http://schemas.microsoft.com/office/powerpoint/2010/main" val="16232344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633200" cy="1528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4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кластера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состояния после восстановления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E75DCD-6BDF-4A84-802D-E8B0B7F7A6F2}"/>
              </a:ext>
            </a:extLst>
          </p:cNvPr>
          <p:cNvSpPr txBox="1"/>
          <p:nvPr/>
        </p:nvSpPr>
        <p:spPr>
          <a:xfrm>
            <a:off x="0" y="1528172"/>
            <a:ext cx="12014200" cy="72943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/>
              <a:t>Проверка состояния после восстановления</a:t>
            </a:r>
            <a:endParaRPr lang="en-US" b="1" dirty="0"/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gpstate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-b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gpstate:gp61m1:gpadmin-[INFO]:-Greenplum instance status summary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Master instance                                           = Active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Master standby                                            = gp61m2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Standby master state                                      = Standby host passive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segment instance count from metadata                = 16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Primary Segment Status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primary segments               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primary segment valid (at master)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primary segment failures (at master)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missing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found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missing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found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missing  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found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postmaster processes missing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postmaster processes found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Mirror Segment Status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mirror segments                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mirror segment valid (at master)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mirror segment failures (at master)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missing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found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missing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found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missing  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found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postmaster processes missing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postmaster processes found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mirror segments acting as primary segments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   Total number mirror segments acting as mirror segments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20230902:19:34:51:017550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]$</a:t>
            </a:r>
          </a:p>
        </p:txBody>
      </p:sp>
    </p:spTree>
    <p:extLst>
      <p:ext uri="{BB962C8B-B14F-4D97-AF65-F5344CB8AC3E}">
        <p14:creationId xmlns:p14="http://schemas.microsoft.com/office/powerpoint/2010/main" val="21056660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811000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</a:t>
            </a:r>
            <a:endParaRPr lang="en-US" sz="45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Переключение на резервного мастера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648CD-7FFE-46C3-9F42-2D8A24E9503E}"/>
              </a:ext>
            </a:extLst>
          </p:cNvPr>
          <p:cNvSpPr txBox="1"/>
          <p:nvPr/>
        </p:nvSpPr>
        <p:spPr>
          <a:xfrm>
            <a:off x="0" y="1789266"/>
            <a:ext cx="1196975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[gpadmin@gp61m2 ~]$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gpactivatestandby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-d $MASTER_DATA_DIRECTORY -f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20230904:18:59:05:002739 gpactivatestandby:gp61m2:gpadmin-[DEBUG]:-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Running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Command: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'START_CMD_OUTPUT';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-v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awk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'{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$2}' 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\`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/gpseg-1/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-1\` ||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-1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20230904:18:59:06:002739 gpactivatestandby:gp61m2:gpadmin-[INFO]:------------------------------------------------------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20230904:18:59:06:002739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directory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=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/gpseg-1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20230904:18:59:06:002739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port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= 5432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20230904:18:59:06:002739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running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=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20230904:18:59:06:002739 gpactivatestandby:gp61m2:gpadmin-[INFO]:-Force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activation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=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yes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20230904:18:59:06:002739 gpactivatestandby:gp61m2:gpadmin-[INFO]:------------------------------------------------------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20230904:18:59:06:002739 gpactivatestandby:gp61m2:gpadmin-[DEBUG]:-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Running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Command: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/.s.PGSQL.5432.lock</a:t>
            </a:r>
          </a:p>
          <a:p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want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continue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with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activation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?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Yy|Nn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default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=N):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&gt; y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20230904:18:59:09:002739 gpactivatestandby:gp61m2:gpadmin-[DEBUG]:-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Running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Command: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-v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awk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'{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$2}' 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`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/gpseg-1/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head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-1` ||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echo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-1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20230904:18:59:09:002739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database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utility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20230904:18:59:09:002739 gpactivatestandby:gp61m2:gpadmin-[DEBUG]:-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Running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Command: $GPHOME/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gpstart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-a -m -v -d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/gpseg-1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20230904:18:59:10:002739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current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...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20230904:18:59:10:002739 gpactivatestandby:gp61m2:gpadmin-[DEBUG]:-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Connecting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dbname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gpperfmon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20230904:18:59:10:002739 gpactivatestandby:gp61m2:gpadmin-[DEBUG]:-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Running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Command: $GPHOME/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gpstop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-a -r -d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/gpseg-1 -v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gpactivatestandby:gp61m2:gpadmin-[INFO]:------------------------------------------------------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gpactivatestandby:gp61m2:gpadmin-[INFO]:-The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activation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completed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successfully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gpactivatestandby:gp61m2:gpadmin-[INFO]:-gp61m2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now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primary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gpactivatestandby:gp61m2:gpadmin-[INFO]:-You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will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need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access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mechanism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reflect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hostname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re-start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failed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fail-over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operational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could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database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corruption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!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gpactivatestandby:gp61m2:gpadmin-[INFO]:-MASTER_DATA_DIRECTORY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now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/gpseg-1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result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activation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remember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startup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scripts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that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configured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gpactivatestandby:gp61m2:gpadmin-[INFO]:-MASTER_PORT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now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5432,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you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need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make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additional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configuration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allow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access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Greenplum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instance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Refer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Administrator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Guide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instructions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how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re-activate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previous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once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becomes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available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Query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planner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statistics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must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updated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databases</a:t>
            </a:r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following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standby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master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activation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When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convenient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run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ANALYZE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against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all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databases</a:t>
            </a:r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20230904:18:59:14:002739 gpactivatestandby:gp61m2:gpadmin-[INFO]:------------------------------------------------------</a:t>
            </a: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[gpadmin@gp61m2 ~]$</a:t>
            </a:r>
          </a:p>
        </p:txBody>
      </p:sp>
    </p:spTree>
    <p:extLst>
      <p:ext uri="{BB962C8B-B14F-4D97-AF65-F5344CB8AC3E}">
        <p14:creationId xmlns:p14="http://schemas.microsoft.com/office/powerpoint/2010/main" val="238771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78994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</a:t>
            </a:r>
            <a:r>
              <a:rPr lang="en-US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5"/>
          <p:cNvSpPr/>
          <p:nvPr/>
        </p:nvSpPr>
        <p:spPr>
          <a:xfrm>
            <a:off x="2340800" y="1472725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2516250" y="1571575"/>
            <a:ext cx="473700" cy="4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6" name="Google Shape;206;p25"/>
          <p:cNvSpPr/>
          <p:nvPr/>
        </p:nvSpPr>
        <p:spPr>
          <a:xfrm>
            <a:off x="3040648" y="1472725"/>
            <a:ext cx="6506527" cy="623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Закрепление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основных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навыков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полученных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на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текущем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en-US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курсе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sz="18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7" name="Google Shape;207;p25"/>
          <p:cNvSpPr/>
          <p:nvPr/>
        </p:nvSpPr>
        <p:spPr>
          <a:xfrm>
            <a:off x="2340800" y="2259675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5"/>
          <p:cNvSpPr txBox="1"/>
          <p:nvPr/>
        </p:nvSpPr>
        <p:spPr>
          <a:xfrm>
            <a:off x="2516250" y="2409975"/>
            <a:ext cx="524400" cy="3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09" name="Google Shape;209;p25"/>
          <p:cNvSpPr/>
          <p:nvPr/>
        </p:nvSpPr>
        <p:spPr>
          <a:xfrm>
            <a:off x="3040648" y="2302512"/>
            <a:ext cx="6506527" cy="642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Создание и тестирование отказоустойчивого кластера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Pivotal</a:t>
            </a:r>
            <a:r>
              <a:rPr lang="ru-RU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ru-RU" sz="18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Greenplum</a:t>
            </a:r>
            <a:r>
              <a:rPr lang="ru-RU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. </a:t>
            </a:r>
          </a:p>
        </p:txBody>
      </p:sp>
      <p:sp>
        <p:nvSpPr>
          <p:cNvPr id="210" name="Google Shape;210;p25"/>
          <p:cNvSpPr/>
          <p:nvPr/>
        </p:nvSpPr>
        <p:spPr>
          <a:xfrm>
            <a:off x="2340800" y="3046600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1" name="Google Shape;211;p25"/>
          <p:cNvSpPr/>
          <p:nvPr/>
        </p:nvSpPr>
        <p:spPr>
          <a:xfrm>
            <a:off x="3040649" y="3067197"/>
            <a:ext cx="6594952" cy="665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Рассмотрение загрузки данных их распределения</a:t>
            </a:r>
          </a:p>
        </p:txBody>
      </p:sp>
      <p:sp>
        <p:nvSpPr>
          <p:cNvPr id="212" name="Google Shape;212;p25"/>
          <p:cNvSpPr txBox="1"/>
          <p:nvPr/>
        </p:nvSpPr>
        <p:spPr>
          <a:xfrm>
            <a:off x="2516250" y="3355000"/>
            <a:ext cx="325500" cy="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6600" b="1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3" name="Google Shape;213;p25"/>
          <p:cNvSpPr/>
          <p:nvPr/>
        </p:nvSpPr>
        <p:spPr>
          <a:xfrm>
            <a:off x="2340800" y="3833525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600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4" name="Google Shape;214;p25"/>
          <p:cNvSpPr txBox="1"/>
          <p:nvPr/>
        </p:nvSpPr>
        <p:spPr>
          <a:xfrm>
            <a:off x="2377900" y="3532600"/>
            <a:ext cx="4737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40CDD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6600">
              <a:solidFill>
                <a:srgbClr val="40CDD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5"/>
          <p:cNvSpPr/>
          <p:nvPr/>
        </p:nvSpPr>
        <p:spPr>
          <a:xfrm>
            <a:off x="2340800" y="4620450"/>
            <a:ext cx="7294800" cy="7080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" name="Google Shape;216;p25"/>
          <p:cNvSpPr txBox="1"/>
          <p:nvPr/>
        </p:nvSpPr>
        <p:spPr>
          <a:xfrm>
            <a:off x="2368000" y="4350825"/>
            <a:ext cx="5244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40CDD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sz="6600">
              <a:solidFill>
                <a:srgbClr val="40CDD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211;p25">
            <a:extLst>
              <a:ext uri="{FF2B5EF4-FFF2-40B4-BE49-F238E27FC236}">
                <a16:creationId xmlns:a16="http://schemas.microsoft.com/office/drawing/2014/main" id="{8DC64912-9649-4D3B-90DD-6F4664A7B24E}"/>
              </a:ext>
            </a:extLst>
          </p:cNvPr>
          <p:cNvSpPr/>
          <p:nvPr/>
        </p:nvSpPr>
        <p:spPr>
          <a:xfrm>
            <a:off x="3040648" y="3833526"/>
            <a:ext cx="6387901" cy="671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Отработка отказоустойчивости кластера и его мониторинга</a:t>
            </a:r>
          </a:p>
        </p:txBody>
      </p:sp>
      <p:sp>
        <p:nvSpPr>
          <p:cNvPr id="18" name="Google Shape;211;p25">
            <a:extLst>
              <a:ext uri="{FF2B5EF4-FFF2-40B4-BE49-F238E27FC236}">
                <a16:creationId xmlns:a16="http://schemas.microsoft.com/office/drawing/2014/main" id="{35F277FD-80D6-4BB1-B9A6-2D5403BF127B}"/>
              </a:ext>
            </a:extLst>
          </p:cNvPr>
          <p:cNvSpPr/>
          <p:nvPr/>
        </p:nvSpPr>
        <p:spPr>
          <a:xfrm>
            <a:off x="3050548" y="4620450"/>
            <a:ext cx="6594952" cy="707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u-RU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Рассмотрение резервного копирования на </a:t>
            </a:r>
            <a:r>
              <a:rPr lang="en-US" sz="18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Data Domain</a:t>
            </a:r>
            <a:endParaRPr lang="ru-RU" sz="1800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811000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</a:t>
            </a:r>
            <a:endParaRPr lang="en-US" sz="45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кластера после переключения мастера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648CD-7FFE-46C3-9F42-2D8A24E9503E}"/>
              </a:ext>
            </a:extLst>
          </p:cNvPr>
          <p:cNvSpPr txBox="1"/>
          <p:nvPr/>
        </p:nvSpPr>
        <p:spPr>
          <a:xfrm>
            <a:off x="0" y="1789266"/>
            <a:ext cx="1196975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[gpadmin@gp61m2 ~]$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gpstate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-a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gpstate:gp61m2:gpadmin-[INFO]:-Gathering data from segments...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gpstate:gp61m2:gpadmin-[INFO]:-Greenplum instance status summary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Master instance                                           = Active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</a:t>
            </a:r>
            <a:r>
              <a:rPr lang="en-US" sz="11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Master standby                                            = No master standby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configured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segment instance count from metadata                = 16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Primary Segment Status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primary segments               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primary segment valid (at master)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primary segment failures (at master)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missing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found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missing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found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missing  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found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postmaster processes missing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postmaster processes found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Mirror Segment Status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mirror segments                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mirror segment valid (at master)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mirror segment failures (at master)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missing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found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missing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found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missing  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found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postmaster processes missing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postmaster processes found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mirror segments acting as primary segments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   Total number mirror segments acting as mirror segments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20230904:18:59:20:003538 gpstate:gp61m2:gpadmin-[INFO]:-----------------------------------------------------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[gpadmin@gp61m2 ~]$</a:t>
            </a:r>
          </a:p>
        </p:txBody>
      </p:sp>
    </p:spTree>
    <p:extLst>
      <p:ext uri="{BB962C8B-B14F-4D97-AF65-F5344CB8AC3E}">
        <p14:creationId xmlns:p14="http://schemas.microsoft.com/office/powerpoint/2010/main" val="25360306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811000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</a:t>
            </a:r>
            <a:endParaRPr lang="en-US" sz="45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Перключение</a:t>
            </a: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на основного мастера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648CD-7FFE-46C3-9F42-2D8A24E9503E}"/>
              </a:ext>
            </a:extLst>
          </p:cNvPr>
          <p:cNvSpPr txBox="1"/>
          <p:nvPr/>
        </p:nvSpPr>
        <p:spPr>
          <a:xfrm>
            <a:off x="0" y="1789266"/>
            <a:ext cx="11969750" cy="68634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]$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gpactivatestandby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-d $MASTER_DATA_DIRECTORY -f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20230904:19:07:19:003659 gpactivatestandby:gp61m1:gpadmin-[DEBUG]:-Running Command: echo 'START_CMD_OUTPUT';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grep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grep -v grep | awk '{print $2}' | grep \`cat /data/master/gpseg-1/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head -1\` || echo -1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20230904:19:07:19:003659 gpactivatestandby:gp61m1:gpadmin-[INFO]:------------------------------------------------------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20230904:19:07:19:003659 gpactivatestandby:gp61m1:gpadmin-[INFO]:-Standby data directory    = /data/master/gpseg-1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20230904:19:07:19:003659 gpactivatestandby:gp61m1:gpadmin-[INFO]:-Standby port              = 5432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20230904:19:07:19:003659 gpactivatestandby:gp61m1:gpadmin-[INFO]:-Standby running           = no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20230904:19:07:19:003659 gpactivatestandby:gp61m1:gpadmin-[INFO]:-Force standby activation  = yes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20230904:19:07:19:003659 gpactivatestandby:gp61m1:gpadmin-[INFO]:------------------------------------------------------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20230904:19:07:19:003659 gpactivatestandby:gp61m1:gpadmin-[DEBUG]:-Running Command: cat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/.s.PGSQL.5432.lock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Do you want to continue with standby master activation?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Yy|Nn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(default=N):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&gt; y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20230904:19:07:21:003659 gpactivatestandby:gp61m1:gpadmin-[DEBUG]:-Running Command: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ef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grep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postgres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grep -v grep | awk '{print $2}' | grep `cat /data/master/gpseg-1/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| head -1` || echo -1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20230904:19:07:21:003659 gpactivatestandby:gp61m1:gpadmin-[INFO]:-Starting standby master database in utility mode...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20230904:19:07:21:003659 gpactivatestandby:gp61m1:gpadmin-[DEBUG]:-Running Command: $GPHOME/bin/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gpstart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-a -m -v -d /data/master/gpseg-1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20230904:19:07:22:003659 gpactivatestandby:gp61m1:gpadmin-[INFO]:-Reading current configuration...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20230904:19:07:22:003659 gpactivatestandby:gp61m1:gpadmin-[DEBUG]:-Connecting to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dbname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='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gpperfmon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'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20230904:19:07:22:003659 gpactivatestandby:gp61m1:gpadmin-[DEBUG]:-Running Command: $GPHOME/bin/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gpstop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-a -r -d /data/master/gpseg-1 -v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gpactivatestandby:gp61m1:gpadmin-[INFO]:-The activation of the standby master has completed successfully.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gpactivatestandby:gp61m1:gpadmin-[INFO]:-gp61m1 is now the new primary master.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gpactivatestandby:gp61m1:gpadmin-[INFO]:-You will need to update your user access mechanism to reflect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gpactivatestandby:gp61m1:gpadmin-[INFO]:-the change of master hostname.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gpactivatestandby:gp61m1:gpadmin-[INFO]:-Do not re-start the failed master while the fail-over master is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gpactivatestandby:gp61m1:gpadmin-[INFO]:-operational, this could result in database corruption!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gpactivatestandby:gp61m1:gpadmin-[INFO]:-MASTER_DATA_DIRECTORY is now /data/master/gpseg-1 if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gpactivatestandby:gp61m1:gpadmin-[INFO]:-this has changed as a result of the standby master activation, remember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gpactivatestandby:gp61m1:gpadmin-[INFO]:-to change this in any startup scripts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etc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, that may be configured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gpactivatestandby:gp61m1:gpadmin-[INFO]:-to set this value.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gpactivatestandby:gp61m1:gpadmin-[INFO]:-MASTER_PORT is now 5432, if this has changed, you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gpactivatestandby:gp61m1:gpadmin-[INFO]:-may need to make additional configuration changes to allow access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gpactivatestandby:gp61m1:gpadmin-[INFO]:-to the Greenplum instance.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gpactivatestandby:gp61m1:gpadmin-[INFO]:-Refer to the Administrator Guide for instructions on how to re-activate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gpactivatestandby:gp61m1:gpadmin-[INFO]:-the master to its previous state once it becomes available.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gpactivatestandby:gp61m1:gpadmin-[INFO]:-Query planner statistics must be updated on all databases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gpactivatestandby:gp61m1:gpadmin-[INFO]:-following standby master activation.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gpactivatestandby:gp61m1:gpadmin-[INFO]:-When convenient, run ANALYZE against all user databases.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20230904:19:07:28:003659 gpactivatestandby:gp61m1:gpadmin-[INFO]:------------------------------------------------------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]$</a:t>
            </a:r>
          </a:p>
        </p:txBody>
      </p:sp>
    </p:spTree>
    <p:extLst>
      <p:ext uri="{BB962C8B-B14F-4D97-AF65-F5344CB8AC3E}">
        <p14:creationId xmlns:p14="http://schemas.microsoft.com/office/powerpoint/2010/main" val="7057011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811000" cy="1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отказоустойчивости кластер</a:t>
            </a:r>
            <a:endParaRPr lang="en-US" sz="45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Проверка после переключения на основного мастера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7648CD-7FFE-46C3-9F42-2D8A24E9503E}"/>
              </a:ext>
            </a:extLst>
          </p:cNvPr>
          <p:cNvSpPr txBox="1"/>
          <p:nvPr/>
        </p:nvSpPr>
        <p:spPr>
          <a:xfrm>
            <a:off x="0" y="1789266"/>
            <a:ext cx="11969750" cy="70326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gptstate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-a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gpstate:gp61m1:gpadmin-[INFO]:-Obtaining Segment details from master...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gpstate:gp61m1:gpadmin-[INFO]:-Gathering data from segments...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gpstate:gp61m1:gpadmin-[INFO]:-Greenplum instance status summary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Master instance                                           = Active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Master standby                                            = gp61m2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Standby master state                                      = Standby host passive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segment instance count from metadata                = 16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Primary Segment Status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primary segments               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primary segment valid (at master)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primary segment failures (at master)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missing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found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missing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found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missing  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found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postmaster processes missing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postmaster processes found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Mirror Segment Status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mirror segments                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mirror segment valid (at master)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mirror segment failures (at master)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missing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files found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missing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postmaster.pid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PIDs found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missing  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of /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lock files found  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postmaster processes missing              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postmaster processes found               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mirror segments acting as primary segments   = 0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   Total number mirror segments acting as mirror segments    = 8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20230904:19:07:34:004553 gpstate:gp61m1:gpadmin-[INFO]:-----------------------------------------------------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</a:p>
        </p:txBody>
      </p:sp>
    </p:spTree>
    <p:extLst>
      <p:ext uri="{BB962C8B-B14F-4D97-AF65-F5344CB8AC3E}">
        <p14:creationId xmlns:p14="http://schemas.microsoft.com/office/powerpoint/2010/main" val="38019415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348786"/>
            <a:ext cx="116332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Резервное копирование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1BC9930-F219-4487-B4CE-9CB2C9DD3149}"/>
              </a:ext>
            </a:extLst>
          </p:cNvPr>
          <p:cNvSpPr txBox="1"/>
          <p:nvPr/>
        </p:nvSpPr>
        <p:spPr>
          <a:xfrm>
            <a:off x="12699" y="1693962"/>
            <a:ext cx="12089653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Для задач резервного копирования и восстановления был развернут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Data Domain Virtual Edition 7.2</a:t>
            </a:r>
            <a:endParaRPr lang="ru-RU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sysadmin@ddve7720s# system show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modelno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Model number: DD VE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sysadmin@ddve7720s#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filesys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show space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Active Tier: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Resource           Size GiB   Used GiB   Avail GiB   Use%   Cleanable GiB*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   --------   --------   ---------   ----   --------------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/data: pre-comp           -      112.4           -      -                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/data: post-comp      255.8       39.7       216.1    16%              0.0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ddvar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49.1        2.7        43.9     6%                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ddvar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/core           158.3        0.1       150.2     0%                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   --------   --------   ---------   ----   --------------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* Estimated based on last cleaning of 2023/08/15 06:01:50.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The Active tier can be expanded by 179.72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GiB.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sysadmin@ddve7720s# net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se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port    enabled   state     DHCP   IP address                   netmask          type   additional setting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               /prefix length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   -------   -------   ----   --------------------------   --------------   ----   ------------------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ethV0   yes       running   no     192.168.200.30               255.255.255.0    n/a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fe80::20c:29ff:fe1f:2bef**   /64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ethV1   no        down      no     n/a                          n/a              n/a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-----   -------   -------   ----   --------------------------   --------------   ----   ------------------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**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auto_generated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IPv6 address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sysadmin@ddve7720s#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723768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270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348786"/>
            <a:ext cx="116332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Резервное копирование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AE4DFF-C0B8-4C92-85E1-A0224DAAC3D0}"/>
              </a:ext>
            </a:extLst>
          </p:cNvPr>
          <p:cNvSpPr txBox="1"/>
          <p:nvPr/>
        </p:nvSpPr>
        <p:spPr>
          <a:xfrm>
            <a:off x="146050" y="1754991"/>
            <a:ext cx="11766550" cy="72019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Создание структуры для хранения резервных копий.</a:t>
            </a:r>
          </a:p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sysadmin@ddve7720s#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ddboost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storage-unit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alexdbotus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Created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storage-unit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alexdbotus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".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sysadmin@ddve7720s#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ddboost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storage-unit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show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Name        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Pre-Comp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GiB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)  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  User   Report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Physical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        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Size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MiB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   --------------   ------   ----   ---------------</a:t>
            </a: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56.2   RW/Q    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-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VTB                    56.2   RW      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-</a:t>
            </a:r>
          </a:p>
          <a:p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alexdbotus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0.0   RW      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-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   --------------   ------   ----   ---------------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D    :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Deleted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Q    :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Quota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Defined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RO   :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Only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RW   :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Write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RD   :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Replication</a:t>
            </a:r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Destination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M    : Mobile</a:t>
            </a: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 m    : </a:t>
            </a:r>
            <a:r>
              <a:rPr lang="ru-RU" dirty="0" err="1">
                <a:latin typeface="Courier New" panose="02070309020205020404" pitchFamily="49" charset="0"/>
                <a:cs typeface="Courier New" panose="02070309020205020404" pitchFamily="49" charset="0"/>
              </a:rPr>
              <a:t>Migratable</a:t>
            </a:r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dirty="0">
                <a:latin typeface="Courier New" panose="02070309020205020404" pitchFamily="49" charset="0"/>
                <a:cs typeface="Courier New" panose="02070309020205020404" pitchFamily="49" charset="0"/>
              </a:rPr>
              <a:t>sysadmin@ddve7720s#</a:t>
            </a:r>
          </a:p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algn="ctr"/>
            <a:r>
              <a:rPr lang="ru-RU" b="1" dirty="0">
                <a:latin typeface="Arial" panose="020B0604020202020204" pitchFamily="34" charset="0"/>
                <a:cs typeface="Arial" panose="020B0604020202020204" pitchFamily="34" charset="0"/>
              </a:rPr>
              <a:t>Конфигурация файла конфигурация для использования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gpbackup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]$ cat ddboost-test-config-dd7707.yaml</a:t>
            </a: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executablepath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$GPHOME/bin/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gpbackup_ddboost_plugin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options: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hostname: "192.168.200.30"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username: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password: "ZX3deF90N@"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storage_unit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"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alexdbotus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directory: "test/backup"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]$</a:t>
            </a:r>
          </a:p>
          <a:p>
            <a:endParaRPr lang="ru-RU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812186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190500"/>
            <a:ext cx="11633200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Резервное копирование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0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Запуск задания</a:t>
            </a:r>
            <a:endParaRPr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CB1FEDF-1FAD-4110-B52D-BBE37834B363}"/>
              </a:ext>
            </a:extLst>
          </p:cNvPr>
          <p:cNvSpPr txBox="1"/>
          <p:nvPr/>
        </p:nvSpPr>
        <p:spPr>
          <a:xfrm>
            <a:off x="0" y="1582333"/>
            <a:ext cx="12014200" cy="7686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dbname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--plugin-config /data/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/ddboost-test-config-dd7707.yaml --no-compression --single-data-file --copy-queue-size 4 --verbose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gpbackup:gpadmin:gp61m1.local:006424-[DEBUG]:-Backup Command: [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--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dbname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--plugin-config /data/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/ddboost-test-config-dd7707.yaml --no-compression --single-data-file --copy-queue-size 4 --verbose]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gpbackup:gpadmin:gp61m1.local:006424-[INFO]:-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version = 1.29.2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gpbackup:gpadmin:gp61m1.local:006424-[DEBUG]:-Initializing 5 database connections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gpbackup:gpadmin:gp61m1.local:006424-[INFO]:-Greenplum Database Version = 6.23.4 build commit:9139fa887752a822b5f7010baa0dcf88233e7d7d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gpbackup:gpadmin:gp61m1.local:006424-[INFO]:-Starting backup of database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gpbackup:gpadmin:gp61m1.local:006424-[DEBUG]:-Validating Tables and Schemas exist in Database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gpbackup:gpadmin:gp61m1.local:006424-[DEBUG]:-Creating backup directories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gpbackup:gpadmin:gp61m1.local:006424-[INFO]:-Reading Plugin Config /data/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/ddboost-test-config-dd7707.yaml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gpbackup:gpadmin:gp61m1.local:006424-[DEBUG]:-Getting database size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gpbackup:gpadmin:gp61m1.local:006424-[DEBUG]:-Checking plugin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version on all hosts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gpbackup:gpadmin:gp61m1.local:006424-[DEBUG]:-Checking plugin version on all hosts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20230905:11:53:59 gpbackup:gpadmin:gp61m1.local:006424-[DEBUG]:-Copying plugin config to all hosts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20230905:11:54:01 gpbackup:gpadmin:gp61m1.local:006424-[DEBUG]:-Running plugin setup for backup on segment hosts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20230905:11:54:02 gpbackup:gpadmin:gp61m1.local:006424-[DEBUG]:-Running plugin setup for backup on segments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20230905:11:54:04 gpbackup:gpadmin:gp61m1.local:006424-[INFO]:-Backup Timestamp = 20230905115359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20230905:11:54:04 gpbackup:gpadmin:gp61m1.local:006424-[INFO]:-Backup Database =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20230905:11:54:05 gpbackup:gpadmin:gp61m1.local:006424-[DEBUG]:-Worker 1: Writing data for table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public.taxi_trips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to file (table 1 of 1)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20230905:11:54:05 gpbackup:gpadmin:gp61m1.local:006424-[DEBUG]:-Worker 1: COPY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public.taxi_trips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TO PROGRAM '(test -p "&lt;SEG_DATA_DIR&gt;/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_&lt;SEGID&gt;_20230905115359_pipe_6424_24835" || (echo "Pipe not found &lt;SEG_DATA_DIR&gt;/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_&lt;SEGID&gt;_20230905115359_pipe_6424_24835"&gt;&amp;2; exit 1)) &amp;&amp; cat - &gt; &lt;SEG_DATA_DIR&gt;/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_&lt;SEGID&gt;_20230905115359_pipe_6424_24835' WITH CSV DELIMITER ',' ON SEGMENT IGNORE EXTERNAL PARTITIONS;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20230905:11:55:26 gpbackup:gpadmin:gp61m1.local:006424-[DEBUG]:-Checking whether segment agents had errors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20230905:11:55:26 gpbackup:gpadmin:gp61m1.local:006424-[DEBUG]:-Processing segment TOC files with plugin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20230905:11:55:28 gpbackup:gpadmin:gp61m1.local:006424-[INFO]:-Data backup complete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20230905:11:55:32 gpbackup:gpadmin:gp61m1.local:006424-[INFO]:-Found neither /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/local/greenplum-db-6.23.4/bin/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gp_email_contacts.yaml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nor /home/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gpadmin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gp_email_contacts.yaml</a:t>
            </a:r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20230905:11:55:37 gpbackup:gpadmin:gp61m1.local:006424-[DEBUG]:-Running plugin cleanup for backup on segments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20230905:11:55:38 gpbackup:gpadmin:gp61m1.local:006424-[DEBUG]:-Beginning cleanup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20230905:11:55:38 gpbackup:gpadmin:gp61m1.local:006424-[DEBUG]:-Removing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oid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list and helper script files from segment data directories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20230905:11:55:39 gpbackup:gpadmin:gp61m1.local:006424-[DEBUG]:-Cleanup complete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20230905:11:55:39 gpbackup:gpadmin:gp61m1.local:006424-[INFO]:-Backup completed successfully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]$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gpbackup_manager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list-backups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timestamp        date                       status    database   type   object filtering   plugin                    duration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20230905144520   Tue Sep 05 2023 14:45:20   Success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full            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gpbackup_ddboost_plugin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00:00:47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20230905144304   Tue Sep 05 2023 14:43:04   Success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full            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gpbackup_ddboost_plugin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00:00:57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20230905144105   Tue Sep 05 2023 14:41:05   Success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full            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gpbackup_ddboost_plugin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00:00:53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20230905143309   Tue Sep 05 2023 14:33:09   Success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    full                     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gpbackup_ddboost_plugin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   00:01:46</a:t>
            </a:r>
          </a:p>
          <a:p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05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050" dirty="0">
                <a:latin typeface="Courier New" panose="02070309020205020404" pitchFamily="49" charset="0"/>
                <a:cs typeface="Courier New" panose="02070309020205020404" pitchFamily="49" charset="0"/>
              </a:rPr>
              <a:t>]$</a:t>
            </a: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8061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633200" cy="1526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0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Резервное копирование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Статистика работы </a:t>
            </a:r>
            <a:r>
              <a:rPr lang="en-US" sz="36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DDBoost</a:t>
            </a:r>
            <a:endParaRPr lang="ru-RU" sz="3600" b="1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endParaRPr lang="ru-RU"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19B7F0-853E-4DA3-B140-F900D0742DD0}"/>
              </a:ext>
            </a:extLst>
          </p:cNvPr>
          <p:cNvSpPr txBox="1"/>
          <p:nvPr/>
        </p:nvSpPr>
        <p:spPr>
          <a:xfrm>
            <a:off x="-1" y="1526114"/>
            <a:ext cx="11878235" cy="7286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1-й бэкап</a:t>
            </a:r>
          </a:p>
          <a:p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CPU      |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Aggr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|Net        |Disk                |DDBOOST                 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aggr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aggr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                                            |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aggr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aggr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                   |                    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busy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max|ops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/s  load data in data out wait in wait out|   in   out|   read   write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busy|data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in data out net in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%    %|          %    MB/s     MB/s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/MB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/MB| MB/s  MB/s|  KiB/s   KiB/s    %|   MB/s     MB/s   MB/s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---- ---- ----- ----- ------- -------- ------- -------- ----- ----- ------- ------- ---- ------- -------- ------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97   97  1319    37   70.48     0.63  671.64   103421 74.25  0.83   66583   90579   10  140.70        0  69.28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97   99  1369    37   73.06     0.66  628.37   102588 76.96  0.86   63772   85073   10  143.35        0  70.82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99   99  1620    37   86.22     0.78  473.04 98539.43 90.48  1.02   41923   42278    5  166.67        0  84.44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99  100  1555    37   83.38     0.73  549.06   116491 87.34  0.96   48942   50834    6  160.41        0  81.81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100  100  1423    37   77.65     0.64  813.19   184381 81.24  0.85   64566   69878    9  146.16        0  75.82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100  100  1488    37   81.07     0.70  432.94   159134 85.19  0.91   51870   55642    7  153.72        0  79.23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100  100  1556    37   84.63     0.76  291.21   139283 89.24  0.98   38443   40586    4  161.95        0  82.93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100  100  1596    37   85.53     0.76  326.20   138409 90.07     1   39857   41288    4  163.05        0  83.20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100  100  1635    37   86.40     0.77  368.95   137577 90.85  1.01   41383   42045    4  164.27        0  83.49 </a:t>
            </a:r>
          </a:p>
          <a:p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/>
              <a:t>4</a:t>
            </a:r>
            <a:r>
              <a:rPr lang="ru-RU" b="1" dirty="0"/>
              <a:t>й бэкап</a:t>
            </a:r>
            <a:r>
              <a:rPr lang="en-US" b="1" dirty="0"/>
              <a:t> – </a:t>
            </a:r>
            <a:r>
              <a:rPr lang="ru-RU" b="1" dirty="0"/>
              <a:t>благодаря </a:t>
            </a:r>
            <a:r>
              <a:rPr lang="en-US" b="1" dirty="0"/>
              <a:t>DSP </a:t>
            </a:r>
            <a:r>
              <a:rPr lang="ru-RU" b="1" dirty="0"/>
              <a:t>и тому, что на </a:t>
            </a:r>
            <a:r>
              <a:rPr lang="en-US" b="1" dirty="0"/>
              <a:t>Data Domain</a:t>
            </a:r>
            <a:r>
              <a:rPr lang="ru-RU" b="1" dirty="0"/>
              <a:t> уже есть блоки данные, ничего нового на него не записано.</a:t>
            </a:r>
          </a:p>
          <a:p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-----------------------------------------------------------------------------------------------------------------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CPU      |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Aggr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    |Net        |Disk                |DDBOOST                 </a:t>
            </a:r>
          </a:p>
          <a:p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aggr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aggr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                                            |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aggr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aggr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|                    |                       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busy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max|ops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/s  load data in data out wait in wait out|   in   out|   read   write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busy|data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in data out </a:t>
            </a:r>
            <a:r>
              <a:rPr lang="en-US" sz="11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net in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%    %|          %    MB/s     MB/s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/MB   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/MB| MB/s  MB/s|  KiB/s   KiB/s    %|   MB/s     MB/s   </a:t>
            </a:r>
            <a:r>
              <a:rPr lang="en-US" sz="1100" b="1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MB/s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---- ---- ----- ----- ------- -------- ------- -------- ----- ----- ------- ------- ---- ------- -------- ------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1    9    15  1170    0.13        0 1219.37 94533.28  0.16     0      72      77    0   28.87        0      0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9    9   162   112    1.45     0.01  850.77   241383  1.54  0.03      20      74    0  332.68        0      0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 9   10   159   112    1.43     0.01  912.30   247258  1.51  0.03      22      58    0  327.70        0      0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10   10   149   112    1.35     0.01 1229.39   270755  1.43  0.02      31       0    0  309.07        0      0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11   12   151   112    1.35     0.01 1297.73   238642  1.44  0.02      22       8    0  311.93        0      0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12   12   154   112    1.36     0.01 1406.12   204938  1.44  0.02      10      20    0  316.27        0      0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11   12   156   112    1.37     0.01 1238.74   201792  1.46  0.02       5      14    0  316.93        0      0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11   11   159   112    1.39     0.01 1072.28   197830  1.48  0.03       0       5    0  317.81        0      0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10   11   157   112    1.40     0.01 1071.14   202977  1.50  0.03       0       3    0  319.81        0      0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10   10   156   112    1.42     0.01 1069.65   210136  1.51  0.02       0       0    0  322.47        0      0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10   10   159   112    1.42     0.01  846.05   193823  1.51  0.03      18      30    0  325.38        0      0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10   10   160   112    1.42     0.01  752.83   185302  1.50  0.03      30      48    0  327.18        0      0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11   11   158   112    1.43     0.01  949.92   210796  1.51  0.02      15      16    0  327.79        0      0 </a:t>
            </a:r>
          </a:p>
          <a:p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 11   11   157   112    1.43     0.01    1092   226268  1.52  0.02       7       0    0  328.10        0      0 </a:t>
            </a:r>
          </a:p>
          <a:p>
            <a:endParaRPr lang="ru-RU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sz="105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2649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633200" cy="1453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Резервное копирование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0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Метрики кластера</a:t>
            </a:r>
            <a:endParaRPr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E0F3978-5EC3-4BE1-84C6-713554DD8A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745" y="1629909"/>
            <a:ext cx="11160509" cy="713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64157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348786"/>
            <a:ext cx="116332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Восстановление из РК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652A7C9-0F68-41AD-8814-8ED05979D74C}"/>
              </a:ext>
            </a:extLst>
          </p:cNvPr>
          <p:cNvSpPr txBox="1"/>
          <p:nvPr/>
        </p:nvSpPr>
        <p:spPr>
          <a:xfrm>
            <a:off x="0" y="1798529"/>
            <a:ext cx="12014200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gpbackup_manager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list-backups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timestamp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status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database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type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object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filtering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plugin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duration</a:t>
            </a:r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20230905144520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Tue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05 2023 14:45:20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gpbackup_ddboost_plugin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00:00:47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20230905144304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Tue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05 2023 14:43:04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gpbackup_ddboost_plugin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00:00:57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20230905144105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Tue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05 2023 14:41:05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gpbackup_ddboost_plugin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00:00:53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20230905143309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Tue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Sep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05 2023 14:33:09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Success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full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gpbackup_ddboost_plugin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00:01:46</a:t>
            </a:r>
          </a:p>
          <a:p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ru-RU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ru-RU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]$</a:t>
            </a:r>
          </a:p>
          <a:p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[gpadmin@gp61m1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]$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gprestore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--plugin-config /data/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/ddboost-test-config-dd7707.yaml --timestamp 20230905143309 --create-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db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20230905:14:56:47 gprestore:gpadmin:gp61m1.local:053051-[INFO]:-Restore Key = 20230905143309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20230905:14:56:47 gprestore:gpadmin:gp61m1.local:053051-[INFO]:-Reading Plugin Config /data/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distr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/ddboost-test-config-dd7707.yaml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20230905:14:56:47 gprestore:gpadmin:gp61m1.local:053051-[INFO]:-plugin config path: 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tmp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/20230905145647_ddboost-test-config-dd7707.yaml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20230905:14:56:58 gprestore:gpadmin:gp61m1.local:053051-[INFO]:-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gpbackup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version = 1.29.2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20230905:14:56:58 gprestore:gpadmin:gp61m1.local:053051-[INFO]:-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gprestore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version = 1.29.2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20230905:14:56:58 gprestore:gpadmin:gp61m1.local:053051-[INFO]:-Greenplum Database Version = 6.23.4 build commit:9139fa887752a822b5f7010baa0dcf88233e7d7d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20230905:14:56:58 gprestore:gpadmin:gp61m1.local:053051-[INFO]:-Creating database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20230905:14:56:59 gprestore:gpadmin:gp61m1.local:053051-[INFO]:-Database creation complete for: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alex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20230905:14:56:59 gprestore:gpadmin:gp61m1.local:053051-[INFO]:-Restoring pre-data metadata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Pre-data objects restored:  6 / 6 [=====================================================] 100.00% 0s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20230905:14:56:59 gprestore:gpadmin:gp61m1.local:053051-[INFO]:-Pre-data metadata restore complete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Tables restored:  1 / 1 [============================================================] 100.00% 2m52s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20230905:14:59:52 gprestore:gpadmin:gp61m1.local:053051-[INFO]:-Data restore complete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20230905:14:59:52 gprestore:gpadmin:gp61m1.local:053051-[INFO]:-Restoring post-data metadata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20230905:14:59:52 gprestore:gpadmin:gp61m1.local:053051-[INFO]:-Post-data metadata restore complete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20230905:14:59:52 gprestore:gpadmin:gp61m1.local:053051-[INFO]:-Found neither 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usr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/local/greenplum-db-6.23.4/bin/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gp_email_contacts.yaml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nor /home/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gpadmin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gp_email_contacts.yaml</a:t>
            </a:r>
            <a:endParaRPr lang="en-US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20230905:14:59:52 gprestore:gpadmin:gp61m1.local:053051-[INFO]:-Email containing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gprestore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report /data/master/gpseg-1/backups/20230905/20230905143309/gprestore_20230905143309_20230905145647_report will not be sent</a:t>
            </a:r>
          </a:p>
          <a:p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20230905:14:59:56 gprestore:gpadmin:gp61m1.local:053051-[INFO]:-Restore completed successfully</a:t>
            </a:r>
          </a:p>
          <a:p>
            <a:endParaRPr lang="ru-RU" sz="1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658135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3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8943350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7"/>
          <p:cNvSpPr txBox="1"/>
          <p:nvPr/>
        </p:nvSpPr>
        <p:spPr>
          <a:xfrm>
            <a:off x="381000" y="0"/>
            <a:ext cx="11633200" cy="1453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Восстановление из РК</a:t>
            </a:r>
            <a:endParaRPr lang="ru-RU"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000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Метрики кластера</a:t>
            </a:r>
            <a:endParaRPr sz="24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E35DABD-F621-4793-9DC3-83196A8063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0583" y="1688756"/>
            <a:ext cx="8470833" cy="706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111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313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планировалось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8" name="Google Shape;228;p26"/>
          <p:cNvSpPr/>
          <p:nvPr/>
        </p:nvSpPr>
        <p:spPr>
          <a:xfrm>
            <a:off x="3811125" y="1540700"/>
            <a:ext cx="5316900" cy="77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Развернуть</a:t>
            </a:r>
            <a:r>
              <a:rPr lang="en-US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отказоустойчивого кластера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Pivotal</a:t>
            </a:r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ru-RU" sz="16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Greenplum</a:t>
            </a:r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ru-RU" sz="16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on-premises</a:t>
            </a:r>
            <a:endParaRPr sz="16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29" name="Google Shape;229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0" name="Google Shape;230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6"/>
          <p:cNvSpPr/>
          <p:nvPr/>
        </p:nvSpPr>
        <p:spPr>
          <a:xfrm>
            <a:off x="3817201" y="2497112"/>
            <a:ext cx="5316900" cy="8411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Загрузить данные и проверить их распределение</a:t>
            </a:r>
          </a:p>
        </p:txBody>
      </p:sp>
      <p:sp>
        <p:nvSpPr>
          <p:cNvPr id="232" name="Google Shape;232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6"/>
          <p:cNvSpPr/>
          <p:nvPr/>
        </p:nvSpPr>
        <p:spPr>
          <a:xfrm>
            <a:off x="3817200" y="3551200"/>
            <a:ext cx="53169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34" name="Google Shape;234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6"/>
          <p:cNvSpPr/>
          <p:nvPr/>
        </p:nvSpPr>
        <p:spPr>
          <a:xfrm>
            <a:off x="3167500" y="3462700"/>
            <a:ext cx="59667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 b="1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              </a:t>
            </a:r>
            <a:endParaRPr sz="1600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3276050" y="3449300"/>
            <a:ext cx="4344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5000" b="1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  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6"/>
          <p:cNvSpPr/>
          <p:nvPr/>
        </p:nvSpPr>
        <p:spPr>
          <a:xfrm>
            <a:off x="3117616" y="4410786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    </a:t>
            </a:r>
            <a:endParaRPr sz="1800" b="1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9" name="Google Shape;239;p26"/>
          <p:cNvSpPr txBox="1"/>
          <p:nvPr/>
        </p:nvSpPr>
        <p:spPr>
          <a:xfrm>
            <a:off x="3226750" y="4387050"/>
            <a:ext cx="4344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5000" b="1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6"/>
          <p:cNvSpPr/>
          <p:nvPr/>
        </p:nvSpPr>
        <p:spPr>
          <a:xfrm>
            <a:off x="3811125" y="3493376"/>
            <a:ext cx="5316900" cy="811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Протестированть</a:t>
            </a:r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r>
              <a:rPr lang="ru-RU" sz="16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отказоустойчивоть</a:t>
            </a:r>
            <a:endParaRPr lang="ru-RU" sz="16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2" name="Google Shape;242;p26"/>
          <p:cNvSpPr/>
          <p:nvPr/>
        </p:nvSpPr>
        <p:spPr>
          <a:xfrm>
            <a:off x="3811125" y="4417746"/>
            <a:ext cx="5158500" cy="817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Настроить</a:t>
            </a:r>
            <a:r>
              <a:rPr lang="en-US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 Greenplum Command Center </a:t>
            </a:r>
            <a:r>
              <a:rPr lang="ru-RU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и мониторинг</a:t>
            </a:r>
            <a:endParaRPr sz="16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4" name="Google Shape;744;p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45" name="Google Shape;745;p84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84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84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за </a:t>
            </a:r>
            <a:r>
              <a:rPr lang="en-US" sz="5000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внимание</a:t>
            </a:r>
            <a: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!</a:t>
            </a:r>
            <a:br>
              <a:rPr lang="en-US" sz="50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48" name="Google Shape;748;p84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299900" cy="13731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.</a:t>
            </a:r>
            <a:endParaRPr/>
          </a:p>
        </p:txBody>
      </p:sp>
      <p:sp>
        <p:nvSpPr>
          <p:cNvPr id="749" name="Google Shape;749;p84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sz="3164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Головин Алексей Юрьевич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технологии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7"/>
          <p:cNvSpPr/>
          <p:nvPr/>
        </p:nvSpPr>
        <p:spPr>
          <a:xfrm>
            <a:off x="3817200" y="1731425"/>
            <a:ext cx="6391200" cy="56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rgbClr val="35545C"/>
                </a:solidFill>
                <a:latin typeface="Avenir"/>
                <a:ea typeface="Avenir"/>
                <a:cs typeface="Avenir"/>
                <a:sym typeface="Avenir"/>
              </a:rPr>
              <a:t>VMWare Workstation </a:t>
            </a:r>
            <a:r>
              <a:rPr lang="ru-RU" sz="1600" dirty="0">
                <a:solidFill>
                  <a:srgbClr val="35545C"/>
                </a:solidFill>
                <a:latin typeface="Avenir"/>
                <a:ea typeface="Avenir"/>
                <a:cs typeface="Avenir"/>
                <a:sym typeface="Avenir"/>
              </a:rPr>
              <a:t>и 4 </a:t>
            </a:r>
            <a:r>
              <a:rPr lang="en-US" sz="1600" dirty="0">
                <a:solidFill>
                  <a:srgbClr val="35545C"/>
                </a:solidFill>
                <a:latin typeface="Avenir"/>
                <a:ea typeface="Avenir"/>
                <a:cs typeface="Avenir"/>
                <a:sym typeface="Avenir"/>
              </a:rPr>
              <a:t>VM </a:t>
            </a:r>
            <a:r>
              <a:rPr lang="ru-RU" sz="1600" dirty="0">
                <a:solidFill>
                  <a:srgbClr val="35545C"/>
                </a:solidFill>
                <a:latin typeface="Avenir"/>
                <a:ea typeface="Avenir"/>
                <a:cs typeface="Avenir"/>
                <a:sym typeface="Avenir"/>
              </a:rPr>
              <a:t>на </a:t>
            </a:r>
            <a:r>
              <a:rPr lang="en-US" sz="1600" dirty="0">
                <a:solidFill>
                  <a:srgbClr val="35545C"/>
                </a:solidFill>
                <a:latin typeface="Avenir"/>
                <a:ea typeface="Avenir"/>
                <a:cs typeface="Avenir"/>
                <a:sym typeface="Avenir"/>
              </a:rPr>
              <a:t>RHEL 7.9 </a:t>
            </a:r>
            <a:r>
              <a:rPr lang="ru-RU" sz="1600" dirty="0">
                <a:solidFill>
                  <a:srgbClr val="35545C"/>
                </a:solidFill>
                <a:latin typeface="Avenir"/>
                <a:ea typeface="Avenir"/>
                <a:cs typeface="Avenir"/>
                <a:sym typeface="Avenir"/>
              </a:rPr>
              <a:t>на нем.</a:t>
            </a:r>
            <a:endParaRPr lang="en-US" sz="160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7" name="Google Shape;257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7"/>
          <p:cNvSpPr/>
          <p:nvPr/>
        </p:nvSpPr>
        <p:spPr>
          <a:xfrm>
            <a:off x="3817150" y="2481461"/>
            <a:ext cx="5316904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Greenplum, Greenplum Command Center, </a:t>
            </a:r>
            <a:r>
              <a:rPr lang="en-US" sz="1600" dirty="0" err="1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GPBackup</a:t>
            </a:r>
            <a:endParaRPr sz="1600" b="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0" name="Google Shape;260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7"/>
          <p:cNvSpPr/>
          <p:nvPr/>
        </p:nvSpPr>
        <p:spPr>
          <a:xfrm>
            <a:off x="3117554" y="346271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            </a:t>
            </a:r>
            <a:r>
              <a:rPr lang="en-US" sz="1600" dirty="0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rPr>
              <a:t>Data Domain Virtual Edition 7.2</a:t>
            </a:r>
            <a:endParaRPr sz="1600" i="0" u="none" strike="noStrike" cap="none" dirty="0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2" name="Google Shape;262;p27"/>
          <p:cNvSpPr txBox="1"/>
          <p:nvPr/>
        </p:nvSpPr>
        <p:spPr>
          <a:xfrm>
            <a:off x="3269400" y="3449450"/>
            <a:ext cx="3675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5000" b="1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Google Shape;267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00" y="-81675"/>
            <a:ext cx="12337200" cy="6939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получилось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9" name="Google Shape;269;p28"/>
          <p:cNvSpPr txBox="1"/>
          <p:nvPr/>
        </p:nvSpPr>
        <p:spPr>
          <a:xfrm>
            <a:off x="0" y="1160725"/>
            <a:ext cx="12192000" cy="56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3200" b="1" dirty="0">
              <a:solidFill>
                <a:srgbClr val="40CDD0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40CDD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1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Развернул 4 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VM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, настроил дисковое пространство для данных и приватную сеть для </a:t>
            </a:r>
            <a:r>
              <a:rPr lang="ru-RU" sz="18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интерконнекта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подключения</a:t>
            </a:r>
            <a:endParaRPr sz="3200" b="1" dirty="0">
              <a:solidFill>
                <a:srgbClr val="40CDD0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40CDD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Выполнил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8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установку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всех </a:t>
            </a:r>
            <a:r>
              <a:rPr lang="en-US" sz="18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пакетов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их </a:t>
            </a:r>
            <a:r>
              <a:rPr lang="en-US" sz="18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зависимостей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 репозитория на диске</a:t>
            </a:r>
            <a:endParaRPr sz="3200" b="1" dirty="0">
              <a:solidFill>
                <a:srgbClr val="40CDD0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1" dirty="0">
                <a:solidFill>
                  <a:srgbClr val="40CDD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-US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Сконфигурировал кластер, софт для мониторинга и работы с бэкапом, а так же виртуальный </a:t>
            </a:r>
            <a:r>
              <a:rPr lang="ru-RU" sz="18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апплаинс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для резервных копий</a:t>
            </a:r>
            <a:endParaRPr sz="3200" b="1" dirty="0">
              <a:solidFill>
                <a:srgbClr val="40CDD0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b="1" dirty="0">
                <a:solidFill>
                  <a:srgbClr val="40CDD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4 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Загрузил данные в кластер и проследил за их распределением по сегментам</a:t>
            </a:r>
            <a:endParaRPr sz="18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>
                <a:solidFill>
                  <a:srgbClr val="40CDD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5 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Протестировал отказоустойчивость кластера при недоступности одного сегмента и мониторинг работы кластера</a:t>
            </a:r>
          </a:p>
          <a:p>
            <a:r>
              <a:rPr lang="ru-RU" sz="3200" b="1" dirty="0">
                <a:solidFill>
                  <a:srgbClr val="40CDD0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6 </a:t>
            </a:r>
            <a:r>
              <a:rPr lang="ru-RU" sz="18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Протестировал работу средств резервного копирования данных и использованием технологии </a:t>
            </a:r>
            <a:r>
              <a:rPr lang="en-US" sz="18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DDBoost</a:t>
            </a:r>
            <a:endParaRPr lang="ru-RU" sz="18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-1"/>
            <a:ext cx="11472334" cy="1162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ru-RU" sz="4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такое </a:t>
            </a:r>
            <a:r>
              <a:rPr lang="en-US" sz="4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Greenplum</a:t>
            </a:r>
            <a:endParaRPr sz="20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 flipH="1">
            <a:off x="0" y="1162974"/>
            <a:ext cx="12192000" cy="56950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rgbClr val="333333"/>
                </a:solidFill>
                <a:effectLst/>
                <a:latin typeface="-apple-system"/>
              </a:rPr>
              <a:t>Greenplum (GP) – 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реляционная СУБД, имеющая массово-параллельную (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-apple-system"/>
              </a:rPr>
              <a:t>massive parallel processing) 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архитектуру без разделения ресурсов (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-apple-system"/>
              </a:rPr>
              <a:t>Shared Nothing). 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dirty="0">
              <a:solidFill>
                <a:srgbClr val="333333"/>
              </a:solidFill>
              <a:effectLst/>
              <a:latin typeface="-apple-syste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333333"/>
                </a:solidFill>
                <a:latin typeface="-apple-system"/>
              </a:rPr>
              <a:t>О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сновные компоненты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системы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rgbClr val="333333"/>
              </a:solidFill>
              <a:latin typeface="-apple-syste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Master </a:t>
            </a:r>
            <a:r>
              <a:rPr lang="ru-RU" sz="1800" b="0" i="1" dirty="0" err="1">
                <a:solidFill>
                  <a:srgbClr val="333333"/>
                </a:solidFill>
                <a:effectLst/>
                <a:latin typeface="-apple-system"/>
              </a:rPr>
              <a:t>instance</a:t>
            </a: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 (он же просто «мастер») 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– инстанс </a:t>
            </a:r>
            <a:r>
              <a:rPr lang="ru-RU" sz="1800" b="0" i="0" dirty="0" err="1">
                <a:solidFill>
                  <a:srgbClr val="333333"/>
                </a:solidFill>
                <a:effectLst/>
                <a:latin typeface="-apple-system"/>
              </a:rPr>
              <a:t>Postgres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, являющийся одновременно координатором и входной точкой для пользователей в кластере;</a:t>
            </a:r>
            <a:br>
              <a:rPr lang="ru-RU" sz="1800" dirty="0"/>
            </a:br>
            <a:br>
              <a:rPr lang="ru-RU" sz="1800" dirty="0"/>
            </a:b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Master </a:t>
            </a:r>
            <a:r>
              <a:rPr lang="ru-RU" sz="1800" b="0" i="1" dirty="0" err="1">
                <a:solidFill>
                  <a:srgbClr val="333333"/>
                </a:solidFill>
                <a:effectLst/>
                <a:latin typeface="-apple-system"/>
              </a:rPr>
              <a:t>host</a:t>
            </a: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 («сервер-мастер»)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 – сервер, на котором работает Master </a:t>
            </a:r>
            <a:r>
              <a:rPr lang="ru-RU" sz="1800" b="0" i="0" dirty="0" err="1">
                <a:solidFill>
                  <a:srgbClr val="333333"/>
                </a:solidFill>
                <a:effectLst/>
                <a:latin typeface="-apple-system"/>
              </a:rPr>
              <a:t>instance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;</a:t>
            </a:r>
            <a:br>
              <a:rPr lang="ru-RU" sz="1800" dirty="0"/>
            </a:br>
            <a:br>
              <a:rPr lang="ru-RU" sz="1800" dirty="0"/>
            </a:br>
            <a:r>
              <a:rPr lang="ru-RU" sz="1800" b="0" i="1" dirty="0" err="1">
                <a:solidFill>
                  <a:srgbClr val="333333"/>
                </a:solidFill>
                <a:effectLst/>
                <a:latin typeface="-apple-system"/>
              </a:rPr>
              <a:t>Secondary</a:t>
            </a: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ru-RU" sz="1800" b="0" i="1" dirty="0" err="1">
                <a:solidFill>
                  <a:srgbClr val="333333"/>
                </a:solidFill>
                <a:effectLst/>
                <a:latin typeface="-apple-system"/>
              </a:rPr>
              <a:t>master</a:t>
            </a: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ru-RU" sz="1800" b="0" i="1" dirty="0" err="1">
                <a:solidFill>
                  <a:srgbClr val="333333"/>
                </a:solidFill>
                <a:effectLst/>
                <a:latin typeface="-apple-system"/>
              </a:rPr>
              <a:t>instance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 — инстанс </a:t>
            </a:r>
            <a:r>
              <a:rPr lang="ru-RU" sz="1800" b="0" i="0" dirty="0" err="1">
                <a:solidFill>
                  <a:srgbClr val="333333"/>
                </a:solidFill>
                <a:effectLst/>
                <a:latin typeface="-apple-system"/>
              </a:rPr>
              <a:t>Postgres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, являющийся резервным мастером, включается в работу в случае недоступности основного мастера (переключение происходит вручную);</a:t>
            </a:r>
            <a:br>
              <a:rPr lang="ru-RU" sz="1800" dirty="0"/>
            </a:br>
            <a:br>
              <a:rPr lang="ru-RU" sz="1800" dirty="0"/>
            </a:br>
            <a:r>
              <a:rPr lang="ru-RU" sz="1800" b="0" i="1" dirty="0" err="1">
                <a:solidFill>
                  <a:srgbClr val="333333"/>
                </a:solidFill>
                <a:effectLst/>
                <a:latin typeface="-apple-system"/>
              </a:rPr>
              <a:t>Primary</a:t>
            </a: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ru-RU" sz="1800" b="0" i="1" dirty="0" err="1">
                <a:solidFill>
                  <a:srgbClr val="333333"/>
                </a:solidFill>
                <a:effectLst/>
                <a:latin typeface="-apple-system"/>
              </a:rPr>
              <a:t>segment</a:t>
            </a: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ru-RU" sz="1800" b="0" i="1" dirty="0" err="1">
                <a:solidFill>
                  <a:srgbClr val="333333"/>
                </a:solidFill>
                <a:effectLst/>
                <a:latin typeface="-apple-system"/>
              </a:rPr>
              <a:t>instance</a:t>
            </a: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 («сегмент») 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— инстанс </a:t>
            </a:r>
            <a:r>
              <a:rPr lang="ru-RU" sz="1800" b="0" i="0" dirty="0" err="1">
                <a:solidFill>
                  <a:srgbClr val="333333"/>
                </a:solidFill>
                <a:effectLst/>
                <a:latin typeface="-apple-system"/>
              </a:rPr>
              <a:t>Postgres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, являющийся одним из сегментов. Именно сегменты непосредственно хранят данные, выполняют с ними операции и отдают результаты мастеру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-apple-system"/>
              </a:rPr>
              <a:t>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По сути сегмент – самый обычный инстанс </a:t>
            </a:r>
            <a:r>
              <a:rPr lang="ru-RU" sz="1800" b="0" i="0" dirty="0" err="1">
                <a:solidFill>
                  <a:srgbClr val="333333"/>
                </a:solidFill>
                <a:effectLst/>
                <a:latin typeface="-apple-system"/>
              </a:rPr>
              <a:t>PostgreSQL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en-US" sz="1800" b="0" i="0" dirty="0">
                <a:solidFill>
                  <a:srgbClr val="333333"/>
                </a:solidFill>
                <a:effectLst/>
                <a:latin typeface="-apple-system"/>
              </a:rPr>
              <a:t>9.4 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с настроенной WAL-репликацией в своё зеркало на другом сервере</a:t>
            </a:r>
            <a:r>
              <a:rPr lang="en-US" sz="1800" dirty="0">
                <a:solidFill>
                  <a:srgbClr val="333333"/>
                </a:solidFill>
                <a:latin typeface="-apple-system"/>
              </a:rPr>
              <a:t>.</a:t>
            </a:r>
            <a:endParaRPr lang="en-US" sz="1800" b="0" i="0" dirty="0">
              <a:solidFill>
                <a:srgbClr val="333333"/>
              </a:solidFill>
              <a:effectLst/>
              <a:latin typeface="-apple-syste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1" dirty="0">
              <a:solidFill>
                <a:srgbClr val="333333"/>
              </a:solidFill>
              <a:effectLst/>
              <a:latin typeface="-apple-system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1" dirty="0" err="1">
                <a:solidFill>
                  <a:srgbClr val="333333"/>
                </a:solidFill>
                <a:effectLst/>
                <a:latin typeface="-apple-system"/>
              </a:rPr>
              <a:t>Mirror</a:t>
            </a: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ru-RU" sz="1800" b="0" i="1" dirty="0" err="1">
                <a:solidFill>
                  <a:srgbClr val="333333"/>
                </a:solidFill>
                <a:effectLst/>
                <a:latin typeface="-apple-system"/>
              </a:rPr>
              <a:t>segment</a:t>
            </a: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 </a:t>
            </a:r>
            <a:r>
              <a:rPr lang="ru-RU" sz="1800" b="0" i="1" dirty="0" err="1">
                <a:solidFill>
                  <a:srgbClr val="333333"/>
                </a:solidFill>
                <a:effectLst/>
                <a:latin typeface="-apple-system"/>
              </a:rPr>
              <a:t>instance</a:t>
            </a:r>
            <a:r>
              <a:rPr lang="ru-RU" sz="1800" b="0" i="1" dirty="0">
                <a:solidFill>
                  <a:srgbClr val="333333"/>
                </a:solidFill>
                <a:effectLst/>
                <a:latin typeface="-apple-system"/>
              </a:rPr>
              <a:t> («зеркало»)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 — инстанс </a:t>
            </a:r>
            <a:r>
              <a:rPr lang="ru-RU" sz="1800" b="0" i="0" dirty="0" err="1">
                <a:solidFill>
                  <a:srgbClr val="333333"/>
                </a:solidFill>
                <a:effectLst/>
                <a:latin typeface="-apple-system"/>
              </a:rPr>
              <a:t>Postgres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, являющийся зеркалом одного из </a:t>
            </a:r>
            <a:r>
              <a:rPr lang="ru-RU" sz="1800" b="0" i="0" dirty="0" err="1">
                <a:solidFill>
                  <a:srgbClr val="333333"/>
                </a:solidFill>
                <a:effectLst/>
                <a:latin typeface="-apple-system"/>
              </a:rPr>
              <a:t>primary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 сегментов, автоматически принимает на себя роль </a:t>
            </a:r>
            <a:r>
              <a:rPr lang="ru-RU" sz="1800" b="0" i="0" dirty="0" err="1">
                <a:solidFill>
                  <a:srgbClr val="333333"/>
                </a:solidFill>
                <a:effectLst/>
                <a:latin typeface="-apple-system"/>
              </a:rPr>
              <a:t>primary</a:t>
            </a:r>
            <a:r>
              <a:rPr lang="ru-RU" sz="1800" b="0" i="0" dirty="0">
                <a:solidFill>
                  <a:srgbClr val="333333"/>
                </a:solidFill>
                <a:effectLst/>
                <a:latin typeface="-apple-system"/>
              </a:rPr>
              <a:t> в случае падения оного:</a:t>
            </a:r>
            <a:endParaRPr b="1" dirty="0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8250" y="0"/>
            <a:ext cx="12310248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рхитектура</a:t>
            </a:r>
            <a:r>
              <a:rPr lang="ru-RU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комплекса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9"/>
          <p:cNvSpPr/>
          <p:nvPr/>
        </p:nvSpPr>
        <p:spPr>
          <a:xfrm>
            <a:off x="5399700" y="1164675"/>
            <a:ext cx="6792300" cy="56244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9"/>
          <p:cNvSpPr/>
          <p:nvPr/>
        </p:nvSpPr>
        <p:spPr>
          <a:xfrm>
            <a:off x="-118250" y="1164675"/>
            <a:ext cx="12310200" cy="56934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2FD293F-5146-4DED-86DF-8F9834DFEA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7863" y="1325089"/>
            <a:ext cx="7056273" cy="535193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6986</TotalTime>
  <Words>14275</Words>
  <Application>Microsoft Office PowerPoint</Application>
  <PresentationFormat>Широкоэкранный</PresentationFormat>
  <Paragraphs>1237</Paragraphs>
  <Slides>50</Slides>
  <Notes>50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50</vt:i4>
      </vt:variant>
    </vt:vector>
  </HeadingPairs>
  <TitlesOfParts>
    <vt:vector size="59" baseType="lpstr">
      <vt:lpstr>-apple-system</vt:lpstr>
      <vt:lpstr>Noto Sans Symbols</vt:lpstr>
      <vt:lpstr>Courier New</vt:lpstr>
      <vt:lpstr>Calibri</vt:lpstr>
      <vt:lpstr>Avenir</vt:lpstr>
      <vt:lpstr>Arial</vt:lpstr>
      <vt:lpstr>Roboto</vt:lpstr>
      <vt:lpstr>Times New Roman</vt:lpstr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Aleksey Golovin</dc:creator>
  <cp:lastModifiedBy>Golovin Aleksey</cp:lastModifiedBy>
  <cp:revision>102</cp:revision>
  <dcterms:modified xsi:type="dcterms:W3CDTF">2023-09-11T10:26:20Z</dcterms:modified>
</cp:coreProperties>
</file>